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bold.fntdata"/><Relationship Id="rId10" Type="http://schemas.openxmlformats.org/officeDocument/2006/relationships/slide" Target="slides/slide5.xml"/><Relationship Id="rId54" Type="http://schemas.openxmlformats.org/officeDocument/2006/relationships/font" Target="fonts/HelveticaNeue-regular.fntdata"/><Relationship Id="rId13" Type="http://schemas.openxmlformats.org/officeDocument/2006/relationships/slide" Target="slides/slide8.xml"/><Relationship Id="rId57" Type="http://schemas.openxmlformats.org/officeDocument/2006/relationships/font" Target="fonts/HelveticaNeue-boldItalic.fntdata"/><Relationship Id="rId12" Type="http://schemas.openxmlformats.org/officeDocument/2006/relationships/slide" Target="slides/slide7.xml"/><Relationship Id="rId56"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etaitunehistoire.com/genres/fables-et-poesies/lire/biblidpoe_003#" TargetMode="External"/><Relationship Id="rId3" Type="http://schemas.openxmlformats.org/officeDocument/2006/relationships/hyperlink" Target="https://www.iletaitunehistoire.com/genres/fables-et-poesies/lire/biblidpoe_003#" TargetMode="External"/><Relationship Id="rId4" Type="http://schemas.openxmlformats.org/officeDocument/2006/relationships/hyperlink" Target="https://www.iletaitunehistoire.com/genres/fables-et-poesies/lire/biblidpoe_003#" TargetMode="External"/><Relationship Id="rId10" Type="http://schemas.openxmlformats.org/officeDocument/2006/relationships/hyperlink" Target="https://www.iletaitunehistoire.com/genres/fables-et-poesies/lire/biblidpoe_003#" TargetMode="External"/><Relationship Id="rId9" Type="http://schemas.openxmlformats.org/officeDocument/2006/relationships/hyperlink" Target="https://www.iletaitunehistoire.com/genres/fables-et-poesies/lire/biblidpoe_003#" TargetMode="External"/><Relationship Id="rId5" Type="http://schemas.openxmlformats.org/officeDocument/2006/relationships/hyperlink" Target="https://www.iletaitunehistoire.com/genres/fables-et-poesies/lire/biblidpoe_003#" TargetMode="External"/><Relationship Id="rId6" Type="http://schemas.openxmlformats.org/officeDocument/2006/relationships/hyperlink" Target="https://www.iletaitunehistoire.com/genres/fables-et-poesies/lire/biblidpoe_003#" TargetMode="External"/><Relationship Id="rId7" Type="http://schemas.openxmlformats.org/officeDocument/2006/relationships/hyperlink" Target="https://www.iletaitunehistoire.com/genres/fables-et-poesies/lire/biblidpoe_003#" TargetMode="External"/><Relationship Id="rId8" Type="http://schemas.openxmlformats.org/officeDocument/2006/relationships/hyperlink" Target="https://www.iletaitunehistoire.com/genres/fables-et-poesies/lire/biblidpoe_00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f6c4c8ae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f6c4c8ae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f6c4c8ae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7f6c4c8ae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f6c4c8ae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f6c4c8ae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f6c4c8ae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f6c4c8ae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revoir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3636c712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3636c712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f6c4c8ae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f6c4c8ae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Virer toute la partie sur les diagrammes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f84599b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f84599b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f84599bf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f84599bf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f84599b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f84599bf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f84599b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f84599b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f6c4c8a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7f6c4c8a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Modalité d’évaluation à définir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f84599bf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f84599bf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f84599b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f84599b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2400">
                <a:solidFill>
                  <a:srgbClr val="0BCCB7"/>
                </a:solidFill>
              </a:rPr>
              <a:t>L</a:t>
            </a:r>
            <a:r>
              <a:rPr lang="fr" sz="1200">
                <a:solidFill>
                  <a:srgbClr val="212529"/>
                </a:solidFill>
                <a:highlight>
                  <a:srgbClr val="FFFFFF"/>
                </a:highlight>
              </a:rPr>
              <a:t>a Cigale, ayant chanté</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Tout l'Été,</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Se trouva </a:t>
            </a:r>
            <a:r>
              <a:rPr b="1" lang="fr" sz="1200" u="sng">
                <a:solidFill>
                  <a:srgbClr val="0BCCB7"/>
                </a:solidFill>
                <a:hlinkClick r:id="rId2">
                  <a:extLst>
                    <a:ext uri="{A12FA001-AC4F-418D-AE19-62706E023703}">
                      <ahyp:hlinkClr val="tx"/>
                    </a:ext>
                  </a:extLst>
                </a:hlinkClick>
              </a:rPr>
              <a:t>fort</a:t>
            </a:r>
            <a:r>
              <a:rPr lang="fr" sz="1200">
                <a:solidFill>
                  <a:srgbClr val="212529"/>
                </a:solidFill>
                <a:highlight>
                  <a:srgbClr val="FFFFFF"/>
                </a:highlight>
              </a:rPr>
              <a:t> </a:t>
            </a:r>
            <a:r>
              <a:rPr b="1" lang="fr" sz="1200" u="sng">
                <a:solidFill>
                  <a:srgbClr val="0BCCB7"/>
                </a:solidFill>
                <a:hlinkClick r:id="rId3">
                  <a:extLst>
                    <a:ext uri="{A12FA001-AC4F-418D-AE19-62706E023703}">
                      <ahyp:hlinkClr val="tx"/>
                    </a:ext>
                  </a:extLst>
                </a:hlinkClick>
              </a:rPr>
              <a:t>dépourvue</a:t>
            </a:r>
            <a:endParaRPr b="1" sz="1200" u="sng">
              <a:solidFill>
                <a:srgbClr val="0BCCB7"/>
              </a:solidFill>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Quand la </a:t>
            </a:r>
            <a:r>
              <a:rPr b="1" lang="fr" sz="1200" u="sng">
                <a:solidFill>
                  <a:srgbClr val="0BCCB7"/>
                </a:solidFill>
                <a:hlinkClick r:id="rId4">
                  <a:extLst>
                    <a:ext uri="{A12FA001-AC4F-418D-AE19-62706E023703}">
                      <ahyp:hlinkClr val="tx"/>
                    </a:ext>
                  </a:extLst>
                </a:hlinkClick>
              </a:rPr>
              <a:t>bise</a:t>
            </a:r>
            <a:r>
              <a:rPr lang="fr" sz="1200">
                <a:solidFill>
                  <a:srgbClr val="212529"/>
                </a:solidFill>
                <a:highlight>
                  <a:srgbClr val="FFFFFF"/>
                </a:highlight>
              </a:rPr>
              <a:t> fut venue.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Pas un seul petit morceau</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De mouche ou de </a:t>
            </a:r>
            <a:r>
              <a:rPr b="1" lang="fr" sz="1200" u="sng">
                <a:solidFill>
                  <a:srgbClr val="0BCCB7"/>
                </a:solidFill>
                <a:hlinkClick r:id="rId5">
                  <a:extLst>
                    <a:ext uri="{A12FA001-AC4F-418D-AE19-62706E023703}">
                      <ahyp:hlinkClr val="tx"/>
                    </a:ext>
                  </a:extLst>
                </a:hlinkClick>
              </a:rPr>
              <a:t>vermisseau</a:t>
            </a:r>
            <a:r>
              <a:rPr lang="fr" sz="1200">
                <a:solidFill>
                  <a:srgbClr val="212529"/>
                </a:solidFill>
                <a:highlight>
                  <a:srgbClr val="FFFFFF"/>
                </a:highlight>
              </a:rPr>
              <a:t>.</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Elle alla crier famine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Chez la Fourmi sa voisine,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La priant de lui prêter</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Quelque grain pour </a:t>
            </a:r>
            <a:r>
              <a:rPr b="1" lang="fr" sz="1200" u="sng">
                <a:solidFill>
                  <a:srgbClr val="0BCCB7"/>
                </a:solidFill>
                <a:hlinkClick r:id="rId6">
                  <a:extLst>
                    <a:ext uri="{A12FA001-AC4F-418D-AE19-62706E023703}">
                      <ahyp:hlinkClr val="tx"/>
                    </a:ext>
                  </a:extLst>
                </a:hlinkClick>
              </a:rPr>
              <a:t>subsister</a:t>
            </a:r>
            <a:endParaRPr b="1" sz="1200" u="sng">
              <a:solidFill>
                <a:srgbClr val="0BCCB7"/>
              </a:solidFill>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Jusqu'à la saison nouvelle.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Je vous paierai, lui dit-elle,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fr" sz="1200">
                <a:solidFill>
                  <a:srgbClr val="212529"/>
                </a:solidFill>
                <a:highlight>
                  <a:srgbClr val="FFFFFF"/>
                </a:highlight>
              </a:rPr>
              <a:t>Avant l'</a:t>
            </a:r>
            <a:r>
              <a:rPr b="1" lang="fr" sz="1200" u="sng">
                <a:solidFill>
                  <a:srgbClr val="0BCCB7"/>
                </a:solidFill>
                <a:hlinkClick r:id="rId7">
                  <a:extLst>
                    <a:ext uri="{A12FA001-AC4F-418D-AE19-62706E023703}">
                      <ahyp:hlinkClr val="tx"/>
                    </a:ext>
                  </a:extLst>
                </a:hlinkClick>
              </a:rPr>
              <a:t>Oût</a:t>
            </a:r>
            <a:r>
              <a:rPr lang="fr" sz="1200">
                <a:solidFill>
                  <a:srgbClr val="212529"/>
                </a:solidFill>
                <a:highlight>
                  <a:srgbClr val="FFFFFF"/>
                </a:highlight>
              </a:rPr>
              <a:t>, </a:t>
            </a:r>
            <a:r>
              <a:rPr b="1" lang="fr" sz="1200" u="sng">
                <a:solidFill>
                  <a:srgbClr val="0BCCB7"/>
                </a:solidFill>
                <a:hlinkClick r:id="rId8">
                  <a:extLst>
                    <a:ext uri="{A12FA001-AC4F-418D-AE19-62706E023703}">
                      <ahyp:hlinkClr val="tx"/>
                    </a:ext>
                  </a:extLst>
                </a:hlinkClick>
              </a:rPr>
              <a:t>foi</a:t>
            </a:r>
            <a:r>
              <a:rPr lang="fr" sz="1200">
                <a:solidFill>
                  <a:srgbClr val="212529"/>
                </a:solidFill>
                <a:highlight>
                  <a:srgbClr val="FFFFFF"/>
                </a:highlight>
              </a:rPr>
              <a:t> d'animal,</a:t>
            </a:r>
            <a:endParaRPr sz="1200">
              <a:solidFill>
                <a:srgbClr val="212529"/>
              </a:solidFill>
              <a:highlight>
                <a:srgbClr val="FFFFFF"/>
              </a:highlight>
            </a:endParaRPr>
          </a:p>
          <a:p>
            <a:pPr indent="0" lvl="0" marL="0" rtl="0" algn="l">
              <a:spcBef>
                <a:spcPts val="0"/>
              </a:spcBef>
              <a:spcAft>
                <a:spcPts val="0"/>
              </a:spcAft>
              <a:buNone/>
            </a:pPr>
            <a:r>
              <a:rPr b="1" lang="fr" sz="1200" u="sng">
                <a:solidFill>
                  <a:srgbClr val="0BCCB7"/>
                </a:solidFill>
                <a:hlinkClick r:id="rId9">
                  <a:extLst>
                    <a:ext uri="{A12FA001-AC4F-418D-AE19-62706E023703}">
                      <ahyp:hlinkClr val="tx"/>
                    </a:ext>
                  </a:extLst>
                </a:hlinkClick>
              </a:rPr>
              <a:t>Intérêt</a:t>
            </a:r>
            <a:r>
              <a:rPr lang="fr" sz="1200">
                <a:solidFill>
                  <a:srgbClr val="212529"/>
                </a:solidFill>
                <a:highlight>
                  <a:srgbClr val="FFFFFF"/>
                </a:highlight>
              </a:rPr>
              <a:t> et </a:t>
            </a:r>
            <a:r>
              <a:rPr b="1" lang="fr" sz="1200" u="sng">
                <a:solidFill>
                  <a:srgbClr val="0BCCB7"/>
                </a:solidFill>
                <a:hlinkClick r:id="rId10">
                  <a:extLst>
                    <a:ext uri="{A12FA001-AC4F-418D-AE19-62706E023703}">
                      <ahyp:hlinkClr val="tx"/>
                    </a:ext>
                  </a:extLst>
                </a:hlinkClick>
              </a:rPr>
              <a:t>principal</a:t>
            </a:r>
            <a:r>
              <a:rPr lang="fr" sz="1200">
                <a:solidFill>
                  <a:srgbClr val="212529"/>
                </a:solidFill>
                <a:highlight>
                  <a:srgbClr val="FFFFFF"/>
                </a:highlight>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f84599bf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f84599bf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f84599bf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f84599bf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f84599bf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7f84599bf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mettre à jour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f84599bf5_16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f84599bf5_16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f84599bf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f84599bf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f84599bf5_16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f84599bf5_16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qui est au sommet de l’arbre ?</a:t>
            </a:r>
            <a:endParaRPr/>
          </a:p>
          <a:p>
            <a:pPr indent="0" lvl="0" marL="0" rtl="0" algn="l">
              <a:spcBef>
                <a:spcPts val="0"/>
              </a:spcBef>
              <a:spcAft>
                <a:spcPts val="0"/>
              </a:spcAft>
              <a:buNone/>
            </a:pPr>
            <a:r>
              <a:rPr lang="fr"/>
              <a:t>Qu’est-ce qui représente les noeuds ?</a:t>
            </a:r>
            <a:endParaRPr/>
          </a:p>
          <a:p>
            <a:pPr indent="0" lvl="0" marL="0" rtl="0" algn="l">
              <a:spcBef>
                <a:spcPts val="0"/>
              </a:spcBef>
              <a:spcAft>
                <a:spcPts val="0"/>
              </a:spcAft>
              <a:buNone/>
            </a:pPr>
            <a:r>
              <a:rPr lang="fr"/>
              <a:t>Combien de noeuds de l’arbre représentent le même mot (=&gt; récursivité)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21b46b1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21b46b1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21b46b13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21b46b13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f6c4c8a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f6c4c8a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f84599bf5_16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f84599bf5_16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77cd1c8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77cd1c8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f84599bf5_16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f84599bf5_16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Est-ce que cette partie est nécessaire ? Seront-ils déjà conscients que l’existence des LLMs a boulversé toutes les tâches du TAL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22117731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822117731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58605be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58605be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58605be7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58605be7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58605be7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58605be7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Avant d’entrer dans les détails, il faut faire un rappel de la grammaire du collège…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758605be7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758605be7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sujet</a:t>
            </a:r>
            <a:endParaRPr/>
          </a:p>
          <a:p>
            <a:pPr indent="0" lvl="0" marL="0" rtl="0" algn="l">
              <a:spcBef>
                <a:spcPts val="0"/>
              </a:spcBef>
              <a:spcAft>
                <a:spcPts val="0"/>
              </a:spcAft>
              <a:buNone/>
            </a:pPr>
            <a:r>
              <a:rPr lang="fr"/>
              <a:t>cod</a:t>
            </a:r>
            <a:endParaRPr/>
          </a:p>
          <a:p>
            <a:pPr indent="0" lvl="0" marL="0" rtl="0" algn="l">
              <a:spcBef>
                <a:spcPts val="0"/>
              </a:spcBef>
              <a:spcAft>
                <a:spcPts val="0"/>
              </a:spcAft>
              <a:buNone/>
            </a:pPr>
            <a:r>
              <a:rPr lang="fr"/>
              <a:t>coi</a:t>
            </a:r>
            <a:endParaRPr/>
          </a:p>
          <a:p>
            <a:pPr indent="0" lvl="0" marL="0" rtl="0" algn="l">
              <a:spcBef>
                <a:spcPts val="0"/>
              </a:spcBef>
              <a:spcAft>
                <a:spcPts val="0"/>
              </a:spcAft>
              <a:buNone/>
            </a:pPr>
            <a:r>
              <a:rPr lang="fr"/>
              <a:t>épithète</a:t>
            </a:r>
            <a:endParaRPr/>
          </a:p>
          <a:p>
            <a:pPr indent="0" lvl="0" marL="0" rtl="0" algn="l">
              <a:spcBef>
                <a:spcPts val="0"/>
              </a:spcBef>
              <a:spcAft>
                <a:spcPts val="0"/>
              </a:spcAft>
              <a:buNone/>
            </a:pPr>
            <a:r>
              <a:rPr lang="fr"/>
              <a:t>déterminant</a:t>
            </a:r>
            <a:endParaRPr/>
          </a:p>
          <a:p>
            <a:pPr indent="0" lvl="0" marL="0" rtl="0" algn="l">
              <a:spcBef>
                <a:spcPts val="0"/>
              </a:spcBef>
              <a:spcAft>
                <a:spcPts val="0"/>
              </a:spcAft>
              <a:buNone/>
            </a:pPr>
            <a:r>
              <a:rPr lang="fr"/>
              <a:t>compléments circonstanciels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58605be7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758605be7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758605be7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758605be7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f84599bf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f84599bf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758605be7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758605be7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7645ec4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7645ec4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645ec45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7645ec45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7645ec450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7645ec450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7645ec450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7645ec450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645ec45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7645ec45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7645ec45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7645ec45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7645ec450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7645ec45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83636c71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83636c71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f6c4c8ae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f6c4c8ae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f6c4c8ae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f6c4c8ae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f6c4c8ae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f6c4c8ae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f6c4c8ae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f6c4c8ae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f6c4c8ae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f6c4c8ae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lvatica-theme">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B5394"/>
              </a:buClr>
              <a:buSzPts val="2800"/>
              <a:buFont typeface="Helvetica Neue"/>
              <a:buNone/>
              <a:defRPr b="1" sz="2800">
                <a:solidFill>
                  <a:srgbClr val="0B5394"/>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Helvetica Neue"/>
              <a:buChar char="●"/>
              <a:defRPr sz="1800">
                <a:solidFill>
                  <a:schemeClr val="dk1"/>
                </a:solidFill>
                <a:latin typeface="Helvetica Neue"/>
                <a:ea typeface="Helvetica Neue"/>
                <a:cs typeface="Helvetica Neue"/>
                <a:sym typeface="Helvetica Neue"/>
              </a:defRPr>
            </a:lvl1pPr>
            <a:lvl2pPr indent="-317500" lvl="1" marL="914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rive.google.com/drive/folders/1OZd2TTntcQUI9hYwKWzrw9ibD6LWECm4?usp=sharing" TargetMode="External"/><Relationship Id="rId4" Type="http://schemas.openxmlformats.org/officeDocument/2006/relationships/hyperlink" Target="mailto:imsilai@parisnanterre.fr" TargetMode="External"/><Relationship Id="rId5" Type="http://schemas.openxmlformats.org/officeDocument/2006/relationships/hyperlink" Target="mailto:amiletic@parisnanterre.fr" TargetMode="External"/><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universaldependencies.org/" TargetMode="External"/><Relationship Id="rId4" Type="http://schemas.openxmlformats.org/officeDocument/2006/relationships/image" Target="../media/image27.png"/><Relationship Id="rId5" Type="http://schemas.openxmlformats.org/officeDocument/2006/relationships/hyperlink" Target="https://universaldependencies.org/" TargetMode="External"/><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urfacesyntacticud.org/" TargetMode="External"/><Relationship Id="rId4" Type="http://schemas.openxmlformats.org/officeDocument/2006/relationships/image" Target="../media/image20.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780675"/>
            <a:ext cx="8520600" cy="1016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Corpus arborés et parsing</a:t>
            </a:r>
            <a:endParaRPr/>
          </a:p>
        </p:txBody>
      </p:sp>
      <p:sp>
        <p:nvSpPr>
          <p:cNvPr id="55" name="Google Shape;55;p13"/>
          <p:cNvSpPr txBox="1"/>
          <p:nvPr>
            <p:ph idx="1" type="subTitle"/>
          </p:nvPr>
        </p:nvSpPr>
        <p:spPr>
          <a:xfrm>
            <a:off x="311700" y="2834125"/>
            <a:ext cx="8520600" cy="633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M1 - pluriTAL </a:t>
            </a:r>
            <a:endParaRPr/>
          </a:p>
        </p:txBody>
      </p:sp>
      <p:sp>
        <p:nvSpPr>
          <p:cNvPr id="56" name="Google Shape;56;p13"/>
          <p:cNvSpPr txBox="1"/>
          <p:nvPr>
            <p:ph idx="1" type="subTitle"/>
          </p:nvPr>
        </p:nvSpPr>
        <p:spPr>
          <a:xfrm>
            <a:off x="267700" y="3644400"/>
            <a:ext cx="8520600" cy="942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fr"/>
              <a:t>Aleksandra Miletić </a:t>
            </a:r>
            <a:r>
              <a:rPr lang="fr"/>
              <a:t> - Chercheuse CNRS</a:t>
            </a:r>
            <a:endParaRPr/>
          </a:p>
          <a:p>
            <a:pPr indent="0" lvl="0" marL="0" rtl="0" algn="ctr">
              <a:spcBef>
                <a:spcPts val="0"/>
              </a:spcBef>
              <a:spcAft>
                <a:spcPts val="0"/>
              </a:spcAft>
              <a:buNone/>
            </a:pPr>
            <a:r>
              <a:rPr b="1" lang="fr"/>
              <a:t>Ioana Madalina Silai</a:t>
            </a:r>
            <a:r>
              <a:rPr lang="fr"/>
              <a:t> - Doctorante</a:t>
            </a:r>
            <a:endParaRPr/>
          </a:p>
        </p:txBody>
      </p:sp>
      <p:pic>
        <p:nvPicPr>
          <p:cNvPr id="57" name="Google Shape;57;p13"/>
          <p:cNvPicPr preferRelativeResize="0"/>
          <p:nvPr/>
        </p:nvPicPr>
        <p:blipFill>
          <a:blip r:embed="rId3">
            <a:alphaModFix/>
          </a:blip>
          <a:stretch>
            <a:fillRect/>
          </a:stretch>
        </p:blipFill>
        <p:spPr>
          <a:xfrm>
            <a:off x="3527938" y="455958"/>
            <a:ext cx="1596897" cy="633900"/>
          </a:xfrm>
          <a:prstGeom prst="rect">
            <a:avLst/>
          </a:prstGeom>
          <a:noFill/>
          <a:ln>
            <a:noFill/>
          </a:ln>
        </p:spPr>
      </p:pic>
      <p:pic>
        <p:nvPicPr>
          <p:cNvPr id="58" name="Google Shape;58;p13"/>
          <p:cNvPicPr preferRelativeResize="0"/>
          <p:nvPr/>
        </p:nvPicPr>
        <p:blipFill>
          <a:blip r:embed="rId4">
            <a:alphaModFix/>
          </a:blip>
          <a:stretch>
            <a:fillRect/>
          </a:stretch>
        </p:blipFill>
        <p:spPr>
          <a:xfrm>
            <a:off x="5975938" y="512512"/>
            <a:ext cx="2435098" cy="520775"/>
          </a:xfrm>
          <a:prstGeom prst="rect">
            <a:avLst/>
          </a:prstGeom>
          <a:noFill/>
          <a:ln>
            <a:noFill/>
          </a:ln>
        </p:spPr>
      </p:pic>
      <p:pic>
        <p:nvPicPr>
          <p:cNvPr id="59" name="Google Shape;59;p13"/>
          <p:cNvPicPr preferRelativeResize="0"/>
          <p:nvPr/>
        </p:nvPicPr>
        <p:blipFill>
          <a:blip r:embed="rId5">
            <a:alphaModFix/>
          </a:blip>
          <a:stretch>
            <a:fillRect/>
          </a:stretch>
        </p:blipFill>
        <p:spPr>
          <a:xfrm>
            <a:off x="732963" y="356588"/>
            <a:ext cx="1943875" cy="832625"/>
          </a:xfrm>
          <a:prstGeom prst="rect">
            <a:avLst/>
          </a:prstGeom>
          <a:noFill/>
          <a:ln>
            <a:noFill/>
          </a:ln>
        </p:spPr>
      </p:pic>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De quoi parlons-nous lorsque nous parlons de …</a:t>
            </a:r>
            <a:endParaRPr/>
          </a:p>
        </p:txBody>
      </p:sp>
      <p:sp>
        <p:nvSpPr>
          <p:cNvPr id="140" name="Google Shape;140;p22"/>
          <p:cNvSpPr txBox="1"/>
          <p:nvPr>
            <p:ph idx="1" type="body"/>
          </p:nvPr>
        </p:nvSpPr>
        <p:spPr>
          <a:xfrm>
            <a:off x="1362600" y="1574700"/>
            <a:ext cx="6418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fr" sz="3600"/>
              <a:t>Corpus arborés et parsing ?</a:t>
            </a:r>
            <a:endParaRPr b="1" sz="3600"/>
          </a:p>
        </p:txBody>
      </p:sp>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2" name="Google Shape;142;p22"/>
          <p:cNvSpPr/>
          <p:nvPr/>
        </p:nvSpPr>
        <p:spPr>
          <a:xfrm>
            <a:off x="5467175" y="1653275"/>
            <a:ext cx="1790400" cy="705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Parsing</a:t>
            </a:r>
            <a:endParaRPr/>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9" name="Google Shape;149;p23"/>
          <p:cNvSpPr txBox="1"/>
          <p:nvPr/>
        </p:nvSpPr>
        <p:spPr>
          <a:xfrm>
            <a:off x="786375" y="1160350"/>
            <a:ext cx="7354800" cy="3426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Helvetica Neue"/>
              <a:buChar char="-"/>
            </a:pPr>
            <a:r>
              <a:rPr lang="fr" sz="1500">
                <a:solidFill>
                  <a:schemeClr val="dk1"/>
                </a:solidFill>
                <a:latin typeface="Helvetica Neue"/>
                <a:ea typeface="Helvetica Neue"/>
                <a:cs typeface="Helvetica Neue"/>
                <a:sym typeface="Helvetica Neue"/>
              </a:rPr>
              <a:t>En </a:t>
            </a:r>
            <a:r>
              <a:rPr b="1" lang="fr" sz="1500">
                <a:solidFill>
                  <a:schemeClr val="dk1"/>
                </a:solidFill>
                <a:latin typeface="Helvetica Neue"/>
                <a:ea typeface="Helvetica Neue"/>
                <a:cs typeface="Helvetica Neue"/>
                <a:sym typeface="Helvetica Neue"/>
              </a:rPr>
              <a:t>psycholinguistique : </a:t>
            </a:r>
            <a:r>
              <a:rPr lang="fr" sz="1500">
                <a:solidFill>
                  <a:schemeClr val="dk1"/>
                </a:solidFill>
                <a:latin typeface="Helvetica Neue"/>
                <a:ea typeface="Helvetica Neue"/>
                <a:cs typeface="Helvetica Neue"/>
                <a:sym typeface="Helvetica Neue"/>
              </a:rPr>
              <a:t>Le parsing implique l'analyse et la compréhension d’un énoncé</a:t>
            </a:r>
            <a:endParaRPr sz="15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323850" lvl="0" marL="457200" rtl="0" algn="l">
              <a:spcBef>
                <a:spcPts val="0"/>
              </a:spcBef>
              <a:spcAft>
                <a:spcPts val="0"/>
              </a:spcAft>
              <a:buSzPts val="1500"/>
              <a:buFont typeface="Helvetica Neue"/>
              <a:buChar char="-"/>
            </a:pPr>
            <a:r>
              <a:rPr lang="fr" sz="1500">
                <a:latin typeface="Helvetica Neue"/>
                <a:ea typeface="Helvetica Neue"/>
                <a:cs typeface="Helvetica Neue"/>
                <a:sym typeface="Helvetica Neue"/>
              </a:rPr>
              <a:t>En </a:t>
            </a:r>
            <a:r>
              <a:rPr b="1" lang="fr" sz="1500">
                <a:latin typeface="Helvetica Neue"/>
                <a:ea typeface="Helvetica Neue"/>
                <a:cs typeface="Helvetica Neue"/>
                <a:sym typeface="Helvetica Neue"/>
              </a:rPr>
              <a:t>informatique</a:t>
            </a:r>
            <a:r>
              <a:rPr lang="fr" sz="1500">
                <a:latin typeface="Helvetica Neue"/>
                <a:ea typeface="Helvetica Neue"/>
                <a:cs typeface="Helvetica Neue"/>
                <a:sym typeface="Helvetica Neue"/>
              </a:rPr>
              <a:t> : Analyse d’une </a:t>
            </a:r>
            <a:r>
              <a:rPr lang="fr" sz="1500">
                <a:latin typeface="Helvetica Neue"/>
                <a:ea typeface="Helvetica Neue"/>
                <a:cs typeface="Helvetica Neue"/>
                <a:sym typeface="Helvetica Neue"/>
              </a:rPr>
              <a:t>chaîne</a:t>
            </a:r>
            <a:r>
              <a:rPr lang="fr" sz="1500">
                <a:latin typeface="Helvetica Neue"/>
                <a:ea typeface="Helvetica Neue"/>
                <a:cs typeface="Helvetica Neue"/>
                <a:sym typeface="Helvetica Neue"/>
              </a:rPr>
              <a:t> de symboles ou </a:t>
            </a:r>
            <a:r>
              <a:rPr lang="fr" sz="1500">
                <a:latin typeface="Helvetica Neue"/>
                <a:ea typeface="Helvetica Neue"/>
                <a:cs typeface="Helvetica Neue"/>
                <a:sym typeface="Helvetica Neue"/>
              </a:rPr>
              <a:t>caractères</a:t>
            </a:r>
            <a:r>
              <a:rPr lang="fr" sz="1500">
                <a:latin typeface="Helvetica Neue"/>
                <a:ea typeface="Helvetica Neue"/>
                <a:cs typeface="Helvetica Neue"/>
                <a:sym typeface="Helvetica Neue"/>
              </a:rPr>
              <a:t> (strings) pour relever sa structure. Souvent avec une grammaire (des règles)</a:t>
            </a:r>
            <a:endParaRPr sz="1500">
              <a:latin typeface="Helvetica Neue"/>
              <a:ea typeface="Helvetica Neue"/>
              <a:cs typeface="Helvetica Neue"/>
              <a:sym typeface="Helvetica Neue"/>
            </a:endParaRPr>
          </a:p>
          <a:p>
            <a:pPr indent="-323850" lvl="1" marL="914400" rtl="0" algn="l">
              <a:spcBef>
                <a:spcPts val="0"/>
              </a:spcBef>
              <a:spcAft>
                <a:spcPts val="0"/>
              </a:spcAft>
              <a:buSzPts val="1500"/>
              <a:buFont typeface="Helvetica Neue"/>
              <a:buChar char="-"/>
            </a:pPr>
            <a:r>
              <a:rPr lang="fr" sz="1500">
                <a:latin typeface="Helvetica Neue"/>
                <a:ea typeface="Helvetica Neue"/>
                <a:cs typeface="Helvetica Neue"/>
                <a:sym typeface="Helvetica Neue"/>
              </a:rPr>
              <a:t>e.g. N’importe quel </a:t>
            </a:r>
            <a:r>
              <a:rPr lang="fr" sz="1500">
                <a:latin typeface="Helvetica Neue"/>
                <a:ea typeface="Helvetica Neue"/>
                <a:cs typeface="Helvetica Neue"/>
                <a:sym typeface="Helvetica Neue"/>
              </a:rPr>
              <a:t>langage</a:t>
            </a:r>
            <a:r>
              <a:rPr lang="fr" sz="1500">
                <a:latin typeface="Helvetica Neue"/>
                <a:ea typeface="Helvetica Neue"/>
                <a:cs typeface="Helvetica Neue"/>
                <a:sym typeface="Helvetica Neue"/>
              </a:rPr>
              <a:t> de programmation.</a:t>
            </a:r>
            <a:endParaRPr sz="1500">
              <a:latin typeface="Helvetica Neue"/>
              <a:ea typeface="Helvetica Neue"/>
              <a:cs typeface="Helvetica Neue"/>
              <a:sym typeface="Helvetica Neue"/>
            </a:endParaRPr>
          </a:p>
          <a:p>
            <a:pPr indent="-323850" lvl="1" marL="914400" rtl="0" algn="l">
              <a:spcBef>
                <a:spcPts val="0"/>
              </a:spcBef>
              <a:spcAft>
                <a:spcPts val="0"/>
              </a:spcAft>
              <a:buSzPts val="1500"/>
              <a:buFont typeface="Helvetica Neue"/>
              <a:buChar char="-"/>
            </a:pPr>
            <a:r>
              <a:rPr lang="fr" sz="1500">
                <a:latin typeface="Helvetica Neue"/>
                <a:ea typeface="Helvetica Neue"/>
                <a:cs typeface="Helvetica Neue"/>
                <a:sym typeface="Helvetica Neue"/>
              </a:rPr>
              <a:t>✏️ Parsez </a:t>
            </a:r>
            <a:r>
              <a:rPr b="1" lang="fr" sz="1500">
                <a:latin typeface="Helvetica Neue"/>
                <a:ea typeface="Helvetica Neue"/>
                <a:cs typeface="Helvetica Neue"/>
                <a:sym typeface="Helvetica Neue"/>
              </a:rPr>
              <a:t>2+3x5</a:t>
            </a:r>
            <a:endParaRPr b="1" sz="1500">
              <a:latin typeface="Helvetica Neue"/>
              <a:ea typeface="Helvetica Neue"/>
              <a:cs typeface="Helvetica Neue"/>
              <a:sym typeface="Helvetica Neue"/>
            </a:endParaRPr>
          </a:p>
          <a:p>
            <a:pPr indent="0" lvl="0" marL="0" rtl="0" algn="l">
              <a:spcBef>
                <a:spcPts val="0"/>
              </a:spcBef>
              <a:spcAft>
                <a:spcPts val="0"/>
              </a:spcAft>
              <a:buNone/>
            </a:pPr>
            <a:r>
              <a:t/>
            </a:r>
            <a:endParaRPr b="1" sz="1500">
              <a:latin typeface="Helvetica Neue"/>
              <a:ea typeface="Helvetica Neue"/>
              <a:cs typeface="Helvetica Neue"/>
              <a:sym typeface="Helvetica Neue"/>
            </a:endParaRPr>
          </a:p>
          <a:p>
            <a:pPr indent="-323850" lvl="0" marL="457200" rtl="0" algn="l">
              <a:spcBef>
                <a:spcPts val="0"/>
              </a:spcBef>
              <a:spcAft>
                <a:spcPts val="0"/>
              </a:spcAft>
              <a:buSzPts val="1500"/>
              <a:buFont typeface="Helvetica Neue"/>
              <a:buChar char="-"/>
            </a:pPr>
            <a:r>
              <a:rPr lang="fr" sz="1500">
                <a:latin typeface="Helvetica Neue"/>
                <a:ea typeface="Helvetica Neue"/>
                <a:cs typeface="Helvetica Neue"/>
                <a:sym typeface="Helvetica Neue"/>
              </a:rPr>
              <a:t>En </a:t>
            </a:r>
            <a:r>
              <a:rPr b="1" lang="fr" sz="1500">
                <a:latin typeface="Helvetica Neue"/>
                <a:ea typeface="Helvetica Neue"/>
                <a:cs typeface="Helvetica Neue"/>
                <a:sym typeface="Helvetica Neue"/>
              </a:rPr>
              <a:t>syntaxe/TAL</a:t>
            </a:r>
            <a:r>
              <a:rPr lang="fr" sz="1500">
                <a:latin typeface="Helvetica Neue"/>
                <a:ea typeface="Helvetica Neue"/>
                <a:cs typeface="Helvetica Neue"/>
                <a:sym typeface="Helvetica Neue"/>
              </a:rPr>
              <a:t> : Analyse automatique d’une phrase  (ou d’une autre unité de segmentation) afin de trouver sa structure et de catégoriser ses éléments.</a:t>
            </a:r>
            <a:endParaRPr sz="1500">
              <a:latin typeface="Helvetica Neue"/>
              <a:ea typeface="Helvetica Neue"/>
              <a:cs typeface="Helvetica Neue"/>
              <a:sym typeface="Helvetica Neue"/>
            </a:endParaRPr>
          </a:p>
          <a:p>
            <a:pPr indent="-323850" lvl="1" marL="914400" rtl="0" algn="l">
              <a:spcBef>
                <a:spcPts val="0"/>
              </a:spcBef>
              <a:spcAft>
                <a:spcPts val="0"/>
              </a:spcAft>
              <a:buSzPts val="1500"/>
              <a:buFont typeface="Helvetica Neue"/>
              <a:buChar char="-"/>
            </a:pPr>
            <a:r>
              <a:rPr lang="fr" sz="1500">
                <a:solidFill>
                  <a:schemeClr val="dk1"/>
                </a:solidFill>
                <a:latin typeface="Helvetica Neue"/>
                <a:ea typeface="Helvetica Neue"/>
                <a:cs typeface="Helvetica Neue"/>
                <a:sym typeface="Helvetica Neue"/>
              </a:rPr>
              <a:t>✏️ Parsez </a:t>
            </a:r>
            <a:r>
              <a:rPr b="1" lang="fr" sz="1500">
                <a:solidFill>
                  <a:schemeClr val="dk1"/>
                </a:solidFill>
                <a:latin typeface="Helvetica Neue"/>
                <a:ea typeface="Helvetica Neue"/>
                <a:cs typeface="Helvetica Neue"/>
                <a:sym typeface="Helvetica Neue"/>
              </a:rPr>
              <a:t>I saw a woman with a telescope wrapped in paper </a:t>
            </a:r>
            <a:endParaRPr b="1" sz="1500">
              <a:solidFill>
                <a:schemeClr val="dk1"/>
              </a:solidFill>
              <a:latin typeface="Helvetica Neue"/>
              <a:ea typeface="Helvetica Neue"/>
              <a:cs typeface="Helvetica Neue"/>
              <a:sym typeface="Helvetica Neue"/>
            </a:endParaRPr>
          </a:p>
          <a:p>
            <a:pPr indent="-323850" lvl="1" marL="914400" rtl="0" algn="l">
              <a:spcBef>
                <a:spcPts val="0"/>
              </a:spcBef>
              <a:spcAft>
                <a:spcPts val="0"/>
              </a:spcAft>
              <a:buClr>
                <a:schemeClr val="dk1"/>
              </a:buClr>
              <a:buSzPts val="1500"/>
              <a:buFont typeface="Helvetica Neue"/>
              <a:buChar char="-"/>
            </a:pPr>
            <a:r>
              <a:rPr lang="fr" sz="1500">
                <a:solidFill>
                  <a:schemeClr val="dk1"/>
                </a:solidFill>
                <a:latin typeface="Helvetica Neue"/>
                <a:ea typeface="Helvetica Neue"/>
                <a:cs typeface="Helvetica Neue"/>
                <a:sym typeface="Helvetica Neue"/>
              </a:rPr>
              <a:t>✏️ Parsez </a:t>
            </a:r>
            <a:r>
              <a:rPr b="1" lang="fr" sz="1500">
                <a:solidFill>
                  <a:schemeClr val="dk1"/>
                </a:solidFill>
                <a:latin typeface="Helvetica Neue"/>
                <a:ea typeface="Helvetica Neue"/>
                <a:cs typeface="Helvetica Neue"/>
                <a:sym typeface="Helvetica Neue"/>
              </a:rPr>
              <a:t>J’ai vu une femme avec des jumelles</a:t>
            </a:r>
            <a:endParaRPr sz="1500">
              <a:latin typeface="Helvetica Neue"/>
              <a:ea typeface="Helvetica Neue"/>
              <a:cs typeface="Helvetica Neue"/>
              <a:sym typeface="Helvetica Neue"/>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De quoi parlons-nous lorsque nous parlons de …</a:t>
            </a:r>
            <a:endParaRPr/>
          </a:p>
        </p:txBody>
      </p:sp>
      <p:sp>
        <p:nvSpPr>
          <p:cNvPr id="155" name="Google Shape;155;p24"/>
          <p:cNvSpPr txBox="1"/>
          <p:nvPr>
            <p:ph idx="1" type="body"/>
          </p:nvPr>
        </p:nvSpPr>
        <p:spPr>
          <a:xfrm>
            <a:off x="1362600" y="1574700"/>
            <a:ext cx="6418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fr" sz="3600"/>
              <a:t>Corpus arborés et parsing ?</a:t>
            </a:r>
            <a:endParaRPr b="1" sz="3600"/>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57" name="Google Shape;157;p24"/>
          <p:cNvSpPr/>
          <p:nvPr/>
        </p:nvSpPr>
        <p:spPr>
          <a:xfrm>
            <a:off x="1362600" y="1623800"/>
            <a:ext cx="3567600" cy="705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5467175" y="1653275"/>
            <a:ext cx="1790400" cy="705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4"/>
          <p:cNvCxnSpPr>
            <a:stCxn id="158" idx="0"/>
            <a:endCxn id="157" idx="0"/>
          </p:cNvCxnSpPr>
          <p:nvPr/>
        </p:nvCxnSpPr>
        <p:spPr>
          <a:xfrm flipH="1" rot="5400000">
            <a:off x="4739675" y="30575"/>
            <a:ext cx="29400" cy="3216000"/>
          </a:xfrm>
          <a:prstGeom prst="curvedConnector3">
            <a:avLst>
              <a:gd fmla="val 910204" name="adj1"/>
            </a:avLst>
          </a:prstGeom>
          <a:noFill/>
          <a:ln cap="flat" cmpd="sng" w="19050">
            <a:solidFill>
              <a:schemeClr val="dk2"/>
            </a:solidFill>
            <a:prstDash val="solid"/>
            <a:round/>
            <a:headEnd len="med" w="med" type="stealth"/>
            <a:tailEnd len="med" w="med" type="stealth"/>
          </a:ln>
        </p:spPr>
      </p:cxnSp>
      <p:sp>
        <p:nvSpPr>
          <p:cNvPr id="160" name="Google Shape;160;p24"/>
          <p:cNvSpPr txBox="1"/>
          <p:nvPr/>
        </p:nvSpPr>
        <p:spPr>
          <a:xfrm>
            <a:off x="786600" y="2836675"/>
            <a:ext cx="7570800" cy="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800">
                <a:solidFill>
                  <a:schemeClr val="dk1"/>
                </a:solidFill>
                <a:latin typeface="Helvetica Neue"/>
                <a:ea typeface="Helvetica Neue"/>
                <a:cs typeface="Helvetica Neue"/>
                <a:sym typeface="Helvetica Neue"/>
              </a:rPr>
              <a:t>Création des treebanks</a:t>
            </a:r>
            <a:endParaRPr b="1" sz="2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800">
              <a:solidFill>
                <a:schemeClr val="dk1"/>
              </a:solidFill>
              <a:latin typeface="Helvetica Neue"/>
              <a:ea typeface="Helvetica Neue"/>
              <a:cs typeface="Helvetica Neue"/>
              <a:sym typeface="Helvetica Neue"/>
            </a:endParaRPr>
          </a:p>
          <a:p>
            <a:pPr indent="-355600" lvl="0" marL="457200" rtl="0" algn="l">
              <a:spcBef>
                <a:spcPts val="0"/>
              </a:spcBef>
              <a:spcAft>
                <a:spcPts val="0"/>
              </a:spcAft>
              <a:buClr>
                <a:schemeClr val="dk1"/>
              </a:buClr>
              <a:buSzPts val="2000"/>
              <a:buFont typeface="Helvetica Neue"/>
              <a:buChar char="-"/>
            </a:pPr>
            <a:r>
              <a:rPr lang="fr" sz="2000">
                <a:solidFill>
                  <a:schemeClr val="dk1"/>
                </a:solidFill>
                <a:latin typeface="Helvetica Neue"/>
                <a:ea typeface="Helvetica Neue"/>
                <a:cs typeface="Helvetica Neue"/>
                <a:sym typeface="Helvetica Neue"/>
              </a:rPr>
              <a:t>Un parseur s'entraîne avec des treebanks</a:t>
            </a:r>
            <a:endParaRPr b="1" sz="2800">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Programme de départ</a:t>
            </a:r>
            <a:endParaRPr/>
          </a:p>
        </p:txBody>
      </p:sp>
      <p:sp>
        <p:nvSpPr>
          <p:cNvPr id="166" name="Google Shape;166;p25"/>
          <p:cNvSpPr txBox="1"/>
          <p:nvPr>
            <p:ph idx="1" type="body"/>
          </p:nvPr>
        </p:nvSpPr>
        <p:spPr>
          <a:xfrm>
            <a:off x="311700" y="1152475"/>
            <a:ext cx="7191300" cy="20895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Introduction aux concepts fondamentaux</a:t>
            </a:r>
            <a:endParaRPr/>
          </a:p>
          <a:p>
            <a:pPr indent="-342900" lvl="0" marL="457200" rtl="0" algn="l">
              <a:spcBef>
                <a:spcPts val="0"/>
              </a:spcBef>
              <a:spcAft>
                <a:spcPts val="0"/>
              </a:spcAft>
              <a:buSzPts val="1800"/>
              <a:buChar char="●"/>
            </a:pPr>
            <a:r>
              <a:rPr lang="fr"/>
              <a:t>Création et exploration d’un treebank et </a:t>
            </a:r>
            <a:r>
              <a:rPr lang="fr"/>
              <a:t>requêtage</a:t>
            </a:r>
            <a:endParaRPr/>
          </a:p>
          <a:p>
            <a:pPr indent="-342900" lvl="0" marL="457200" rtl="0" algn="l">
              <a:spcBef>
                <a:spcPts val="0"/>
              </a:spcBef>
              <a:spcAft>
                <a:spcPts val="0"/>
              </a:spcAft>
              <a:buSzPts val="1800"/>
              <a:buChar char="●"/>
            </a:pPr>
            <a:r>
              <a:rPr lang="fr"/>
              <a:t>Annotation syntaxique</a:t>
            </a:r>
            <a:endParaRPr/>
          </a:p>
          <a:p>
            <a:pPr indent="-342900" lvl="0" marL="457200" rtl="0" algn="l">
              <a:spcBef>
                <a:spcPts val="0"/>
              </a:spcBef>
              <a:spcAft>
                <a:spcPts val="0"/>
              </a:spcAft>
              <a:buSzPts val="1800"/>
              <a:buChar char="●"/>
            </a:pPr>
            <a:r>
              <a:rPr lang="fr"/>
              <a:t>Création d’un s</a:t>
            </a:r>
            <a:r>
              <a:rPr lang="fr"/>
              <a:t>chéma d’annotation et l’accord inter-annotateur</a:t>
            </a:r>
            <a:endParaRPr/>
          </a:p>
          <a:p>
            <a:pPr indent="-342900" lvl="0" marL="457200" rtl="0" algn="l">
              <a:spcBef>
                <a:spcPts val="0"/>
              </a:spcBef>
              <a:spcAft>
                <a:spcPts val="0"/>
              </a:spcAft>
              <a:buSzPts val="1800"/>
              <a:buChar char="●"/>
            </a:pPr>
            <a:r>
              <a:rPr lang="fr"/>
              <a:t>Explorations statistiques d’un treebank (avec python)</a:t>
            </a:r>
            <a:endParaRPr/>
          </a:p>
          <a:p>
            <a:pPr indent="-342900" lvl="0" marL="457200" rtl="0" algn="l">
              <a:spcBef>
                <a:spcPts val="0"/>
              </a:spcBef>
              <a:spcAft>
                <a:spcPts val="0"/>
              </a:spcAft>
              <a:buSzPts val="1800"/>
              <a:buChar char="●"/>
            </a:pPr>
            <a:r>
              <a:rPr lang="fr"/>
              <a:t>Parsing et bootstrapping </a:t>
            </a:r>
            <a:endParaRPr/>
          </a:p>
        </p:txBody>
      </p:sp>
      <p:pic>
        <p:nvPicPr>
          <p:cNvPr id="167" name="Google Shape;167;p25"/>
          <p:cNvPicPr preferRelativeResize="0"/>
          <p:nvPr/>
        </p:nvPicPr>
        <p:blipFill>
          <a:blip r:embed="rId3">
            <a:alphaModFix/>
          </a:blip>
          <a:stretch>
            <a:fillRect/>
          </a:stretch>
        </p:blipFill>
        <p:spPr>
          <a:xfrm>
            <a:off x="947775" y="3639875"/>
            <a:ext cx="2824250" cy="770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4827795" y="3639882"/>
            <a:ext cx="3362600" cy="679250"/>
          </a:xfrm>
          <a:prstGeom prst="rect">
            <a:avLst/>
          </a:prstGeom>
          <a:noFill/>
          <a:ln>
            <a:noFill/>
          </a:ln>
        </p:spPr>
      </p:pic>
      <p:sp>
        <p:nvSpPr>
          <p:cNvPr id="169" name="Google Shape;16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Histoire</a:t>
            </a:r>
            <a:endParaRPr/>
          </a:p>
        </p:txBody>
      </p:sp>
      <p:sp>
        <p:nvSpPr>
          <p:cNvPr id="175" name="Google Shape;17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syntaxiques</a:t>
            </a:r>
            <a:endParaRPr/>
          </a:p>
        </p:txBody>
      </p:sp>
      <p:sp>
        <p:nvSpPr>
          <p:cNvPr id="181" name="Google Shape;181;p27"/>
          <p:cNvSpPr txBox="1"/>
          <p:nvPr>
            <p:ph idx="1" type="body"/>
          </p:nvPr>
        </p:nvSpPr>
        <p:spPr>
          <a:xfrm>
            <a:off x="311700" y="1152325"/>
            <a:ext cx="8520600" cy="39045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b="1" lang="fr" sz="6487"/>
              <a:t>Claude Buffier (1709)</a:t>
            </a:r>
            <a:endParaRPr b="1" sz="6487"/>
          </a:p>
          <a:p>
            <a:pPr indent="0" lvl="0" marL="0" rtl="0" algn="l">
              <a:spcBef>
                <a:spcPts val="1200"/>
              </a:spcBef>
              <a:spcAft>
                <a:spcPts val="0"/>
              </a:spcAft>
              <a:buClr>
                <a:schemeClr val="dk1"/>
              </a:buClr>
              <a:buSzPts val="275"/>
              <a:buFont typeface="Arial"/>
              <a:buNone/>
            </a:pPr>
            <a:r>
              <a:rPr b="1" lang="fr" sz="5207"/>
              <a:t>Un homme qui étourdit les gens qu’il rencontre avec de frivoles discours, a coutume de causer beaucoup d'ennui à tout le monde</a:t>
            </a:r>
            <a:r>
              <a:rPr lang="fr" sz="5207"/>
              <a:t>. Je dis que dans ce discours, tous les mots sont pour modifier le nom </a:t>
            </a:r>
            <a:r>
              <a:rPr b="1" lang="fr" sz="5207"/>
              <a:t>un homme</a:t>
            </a:r>
            <a:r>
              <a:rPr lang="fr" sz="5207"/>
              <a:t>, &amp; le verbe </a:t>
            </a:r>
            <a:r>
              <a:rPr b="1" lang="fr" sz="5207"/>
              <a:t>a coutume</a:t>
            </a:r>
            <a:r>
              <a:rPr lang="fr" sz="5207"/>
              <a:t>, &amp; que c’est en cela que consiste tout le mystère &amp; toute l'essence de la syntaxe des langues :</a:t>
            </a:r>
            <a:endParaRPr sz="5207"/>
          </a:p>
          <a:p>
            <a:pPr indent="-311273" lvl="0" marL="457200" rtl="0" algn="l">
              <a:spcBef>
                <a:spcPts val="1200"/>
              </a:spcBef>
              <a:spcAft>
                <a:spcPts val="0"/>
              </a:spcAft>
              <a:buSzPct val="100000"/>
              <a:buChar char="●"/>
            </a:pPr>
            <a:r>
              <a:rPr lang="fr" sz="5207"/>
              <a:t>1° le nom </a:t>
            </a:r>
            <a:r>
              <a:rPr b="1" lang="fr" sz="5207"/>
              <a:t>un homme</a:t>
            </a:r>
            <a:r>
              <a:rPr lang="fr" sz="5207"/>
              <a:t>, est modifié d'abord par le </a:t>
            </a:r>
            <a:r>
              <a:rPr b="1" lang="fr" sz="5207"/>
              <a:t>qui</a:t>
            </a:r>
            <a:r>
              <a:rPr lang="fr" sz="5207"/>
              <a:t> </a:t>
            </a:r>
            <a:r>
              <a:rPr i="1" lang="fr" sz="5207"/>
              <a:t>déterminatif</a:t>
            </a:r>
            <a:r>
              <a:rPr lang="fr" sz="5207"/>
              <a:t> : car il ne s'agit pas ici d'un homme en général, mais d'</a:t>
            </a:r>
            <a:r>
              <a:rPr b="1" lang="fr" sz="5207"/>
              <a:t>un homme</a:t>
            </a:r>
            <a:r>
              <a:rPr lang="fr" sz="5207"/>
              <a:t> </a:t>
            </a:r>
            <a:r>
              <a:rPr i="1" lang="fr" sz="5207"/>
              <a:t>marqué</a:t>
            </a:r>
            <a:r>
              <a:rPr lang="fr" sz="5207"/>
              <a:t> &amp; </a:t>
            </a:r>
            <a:r>
              <a:rPr i="1" lang="fr" sz="5207"/>
              <a:t>déterminé</a:t>
            </a:r>
            <a:r>
              <a:rPr lang="fr" sz="5207"/>
              <a:t> en particulier par l'action qu’il fait d’</a:t>
            </a:r>
            <a:r>
              <a:rPr b="1" lang="fr" sz="5207"/>
              <a:t>étourdir </a:t>
            </a:r>
            <a:r>
              <a:rPr lang="fr" sz="5207"/>
              <a:t>;</a:t>
            </a:r>
            <a:endParaRPr sz="5207"/>
          </a:p>
          <a:p>
            <a:pPr indent="-311273" lvl="0" marL="457200" rtl="0" algn="l">
              <a:spcBef>
                <a:spcPts val="0"/>
              </a:spcBef>
              <a:spcAft>
                <a:spcPts val="0"/>
              </a:spcAft>
              <a:buSzPct val="100000"/>
              <a:buChar char="●"/>
            </a:pPr>
            <a:r>
              <a:rPr lang="fr" sz="5207"/>
              <a:t>de même il ne s'agit pas d'un homme </a:t>
            </a:r>
            <a:r>
              <a:rPr b="1" lang="fr" sz="5207"/>
              <a:t>qui étourdit</a:t>
            </a:r>
            <a:r>
              <a:rPr lang="fr" sz="5207"/>
              <a:t> en général, mais </a:t>
            </a:r>
            <a:r>
              <a:rPr b="1" lang="fr" sz="5207"/>
              <a:t>qui étourdit</a:t>
            </a:r>
            <a:r>
              <a:rPr lang="fr" sz="5207"/>
              <a:t> en particulier les gens, &amp; non pas l</a:t>
            </a:r>
            <a:r>
              <a:rPr b="1" lang="fr" sz="5207"/>
              <a:t>es gens</a:t>
            </a:r>
            <a:r>
              <a:rPr lang="fr" sz="5207"/>
              <a:t> en général, mais en particulier </a:t>
            </a:r>
            <a:r>
              <a:rPr b="1" lang="fr" sz="5207"/>
              <a:t>les gens qu’il rencontre</a:t>
            </a:r>
            <a:r>
              <a:rPr lang="fr" sz="5207"/>
              <a:t>.</a:t>
            </a:r>
            <a:endParaRPr sz="5207"/>
          </a:p>
          <a:p>
            <a:pPr indent="-311273" lvl="0" marL="457200" rtl="0" algn="l">
              <a:spcBef>
                <a:spcPts val="0"/>
              </a:spcBef>
              <a:spcAft>
                <a:spcPts val="0"/>
              </a:spcAft>
              <a:buSzPct val="100000"/>
              <a:buChar char="●"/>
            </a:pPr>
            <a:r>
              <a:rPr lang="fr" sz="5207"/>
              <a:t>Or cet homme qui étourdit ceux qu'il rencontre, est encore </a:t>
            </a:r>
            <a:r>
              <a:rPr i="1" lang="fr" sz="5207"/>
              <a:t>particularisé</a:t>
            </a:r>
            <a:r>
              <a:rPr lang="fr" sz="5207"/>
              <a:t> par </a:t>
            </a:r>
            <a:r>
              <a:rPr b="1" lang="fr" sz="5207"/>
              <a:t>avec des discours</a:t>
            </a:r>
            <a:r>
              <a:rPr lang="fr" sz="5207"/>
              <a:t>, &amp; </a:t>
            </a:r>
            <a:r>
              <a:rPr b="1" lang="fr" sz="5207"/>
              <a:t>discours</a:t>
            </a:r>
            <a:r>
              <a:rPr lang="fr" sz="5207"/>
              <a:t> est encore </a:t>
            </a:r>
            <a:r>
              <a:rPr i="1" lang="fr" sz="5207"/>
              <a:t>particularisé</a:t>
            </a:r>
            <a:r>
              <a:rPr lang="fr" sz="5207"/>
              <a:t> par </a:t>
            </a:r>
            <a:r>
              <a:rPr b="1" lang="fr" sz="5207"/>
              <a:t>frivoles</a:t>
            </a:r>
            <a:r>
              <a:rPr lang="fr" sz="5207"/>
              <a:t>.</a:t>
            </a:r>
            <a:endParaRPr sz="5207"/>
          </a:p>
          <a:p>
            <a:pPr indent="-311273" lvl="0" marL="457200" rtl="0" algn="l">
              <a:spcBef>
                <a:spcPts val="0"/>
              </a:spcBef>
              <a:spcAft>
                <a:spcPts val="0"/>
              </a:spcAft>
              <a:buSzPct val="100000"/>
              <a:buChar char="●"/>
            </a:pPr>
            <a:r>
              <a:rPr lang="fr" sz="5207"/>
              <a:t>On peut voir le même dans la suite de la phrase : </a:t>
            </a:r>
            <a:r>
              <a:rPr b="1" lang="fr" sz="5207"/>
              <a:t>a coutume</a:t>
            </a:r>
            <a:r>
              <a:rPr lang="fr" sz="5207"/>
              <a:t> est </a:t>
            </a:r>
            <a:r>
              <a:rPr i="1" lang="fr" sz="5207"/>
              <a:t>particularisé</a:t>
            </a:r>
            <a:r>
              <a:rPr lang="fr" sz="5207"/>
              <a:t> par </a:t>
            </a:r>
            <a:r>
              <a:rPr b="1" lang="fr" sz="5207"/>
              <a:t>de causer</a:t>
            </a:r>
            <a:r>
              <a:rPr lang="fr" sz="5207"/>
              <a:t>, </a:t>
            </a:r>
            <a:r>
              <a:rPr b="1" lang="fr" sz="5207"/>
              <a:t>de causer</a:t>
            </a:r>
            <a:r>
              <a:rPr lang="fr" sz="5207"/>
              <a:t> est </a:t>
            </a:r>
            <a:r>
              <a:rPr i="1" lang="fr" sz="5207"/>
              <a:t>particularisé</a:t>
            </a:r>
            <a:r>
              <a:rPr lang="fr" sz="5207"/>
              <a:t> par ses deux </a:t>
            </a:r>
            <a:r>
              <a:rPr i="1" lang="fr" sz="5207"/>
              <a:t>régimes</a:t>
            </a:r>
            <a:r>
              <a:rPr lang="fr" sz="5207"/>
              <a:t>, par son </a:t>
            </a:r>
            <a:r>
              <a:rPr i="1" lang="fr" sz="5207"/>
              <a:t>régime</a:t>
            </a:r>
            <a:r>
              <a:rPr lang="fr" sz="5207"/>
              <a:t> </a:t>
            </a:r>
            <a:r>
              <a:rPr i="1" lang="fr" sz="5207"/>
              <a:t>absolu</a:t>
            </a:r>
            <a:r>
              <a:rPr lang="fr" sz="5207"/>
              <a:t>, savoir, </a:t>
            </a:r>
            <a:r>
              <a:rPr b="1" lang="fr" sz="5207"/>
              <a:t>beaucoup d'ennui</a:t>
            </a:r>
            <a:r>
              <a:rPr lang="fr" sz="5207"/>
              <a:t>, &amp; par son </a:t>
            </a:r>
            <a:r>
              <a:rPr i="1" lang="fr" sz="5207"/>
              <a:t>régime respectif</a:t>
            </a:r>
            <a:r>
              <a:rPr lang="fr" sz="5207"/>
              <a:t>, </a:t>
            </a:r>
            <a:r>
              <a:rPr b="1" lang="fr" sz="5207"/>
              <a:t>à tout le monde.</a:t>
            </a:r>
            <a:endParaRPr b="1" sz="5207"/>
          </a:p>
          <a:p>
            <a:pPr indent="0" lvl="0" marL="0" rtl="0" algn="l">
              <a:spcBef>
                <a:spcPts val="1200"/>
              </a:spcBef>
              <a:spcAft>
                <a:spcPts val="1200"/>
              </a:spcAft>
              <a:buNone/>
            </a:pPr>
            <a:r>
              <a:rPr lang="fr" sz="5207"/>
              <a:t>Voilà donc comment tous les mots d'une phrase quelque longue qu'elle soit, ne sont que pour modifier le nom &amp; le verbe.</a:t>
            </a:r>
            <a:endParaRPr sz="5207"/>
          </a:p>
        </p:txBody>
      </p:sp>
      <p:sp>
        <p:nvSpPr>
          <p:cNvPr id="182" name="Google Shape;18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3" name="Google Shape;183;p27"/>
          <p:cNvSpPr txBox="1"/>
          <p:nvPr/>
        </p:nvSpPr>
        <p:spPr>
          <a:xfrm>
            <a:off x="1626125" y="4784400"/>
            <a:ext cx="52203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000">
                <a:solidFill>
                  <a:schemeClr val="dk2"/>
                </a:solidFill>
                <a:latin typeface="Helvetica Neue"/>
                <a:ea typeface="Helvetica Neue"/>
                <a:cs typeface="Helvetica Neue"/>
                <a:sym typeface="Helvetica Neue"/>
              </a:rPr>
              <a:t>Les corpus arborés avant et après le numérique (Kahane &amp; Mazziotta, Revue TAL, 2022)</a:t>
            </a:r>
            <a:endParaRPr sz="10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syntaxiques : Claude Buffier (1709)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9285"/>
              <a:buFont typeface="Arial"/>
              <a:buNone/>
            </a:pPr>
            <a:r>
              <a:rPr lang="fr"/>
              <a:t> </a:t>
            </a:r>
            <a:endParaRPr/>
          </a:p>
          <a:p>
            <a:pPr indent="0" lvl="0" marL="0" rtl="0" algn="l">
              <a:spcBef>
                <a:spcPts val="0"/>
              </a:spcBef>
              <a:spcAft>
                <a:spcPts val="0"/>
              </a:spcAft>
              <a:buNone/>
            </a:pPr>
            <a:r>
              <a:t/>
            </a:r>
            <a:endParaRPr/>
          </a:p>
        </p:txBody>
      </p:sp>
      <p:sp>
        <p:nvSpPr>
          <p:cNvPr id="189" name="Google Shape;18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0" name="Google Shape;190;p28"/>
          <p:cNvPicPr preferRelativeResize="0"/>
          <p:nvPr/>
        </p:nvPicPr>
        <p:blipFill>
          <a:blip r:embed="rId3">
            <a:alphaModFix/>
          </a:blip>
          <a:stretch>
            <a:fillRect/>
          </a:stretch>
        </p:blipFill>
        <p:spPr>
          <a:xfrm>
            <a:off x="718675" y="1149770"/>
            <a:ext cx="7706651" cy="32933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syntaxiques : Stephen W. Clark (1847)</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96" name="Google Shape;196;p29"/>
          <p:cNvSpPr txBox="1"/>
          <p:nvPr>
            <p:ph idx="1" type="body"/>
          </p:nvPr>
        </p:nvSpPr>
        <p:spPr>
          <a:xfrm>
            <a:off x="455775" y="3956200"/>
            <a:ext cx="4666200" cy="474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fr" sz="2000"/>
              <a:t>Une structure de dépendance dé-réifiée</a:t>
            </a:r>
            <a:endParaRPr sz="2000"/>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8" name="Google Shape;198;p29"/>
          <p:cNvPicPr preferRelativeResize="0"/>
          <p:nvPr/>
        </p:nvPicPr>
        <p:blipFill rotWithShape="1">
          <a:blip r:embed="rId3">
            <a:alphaModFix/>
          </a:blip>
          <a:srcRect b="0" l="0" r="0" t="0"/>
          <a:stretch/>
        </p:blipFill>
        <p:spPr>
          <a:xfrm>
            <a:off x="4958470" y="1290803"/>
            <a:ext cx="2900825" cy="2285251"/>
          </a:xfrm>
          <a:prstGeom prst="rect">
            <a:avLst/>
          </a:prstGeom>
          <a:noFill/>
          <a:ln>
            <a:noFill/>
          </a:ln>
        </p:spPr>
      </p:pic>
      <p:pic>
        <p:nvPicPr>
          <p:cNvPr id="199" name="Google Shape;199;p29"/>
          <p:cNvPicPr preferRelativeResize="0"/>
          <p:nvPr/>
        </p:nvPicPr>
        <p:blipFill rotWithShape="1">
          <a:blip r:embed="rId4">
            <a:alphaModFix/>
          </a:blip>
          <a:srcRect b="0" l="0" r="0" t="0"/>
          <a:stretch/>
        </p:blipFill>
        <p:spPr>
          <a:xfrm>
            <a:off x="651298" y="1933675"/>
            <a:ext cx="3951924" cy="999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tabulaires</a:t>
            </a:r>
            <a:br>
              <a:rPr lang="fr"/>
            </a:br>
            <a:br>
              <a:rPr lang="fr"/>
            </a:br>
            <a:endParaRPr/>
          </a:p>
        </p:txBody>
      </p:sp>
      <p:sp>
        <p:nvSpPr>
          <p:cNvPr id="205" name="Google Shape;20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06" name="Google Shape;206;p30"/>
          <p:cNvPicPr preferRelativeResize="0"/>
          <p:nvPr/>
        </p:nvPicPr>
        <p:blipFill>
          <a:blip r:embed="rId3">
            <a:alphaModFix/>
          </a:blip>
          <a:stretch>
            <a:fillRect/>
          </a:stretch>
        </p:blipFill>
        <p:spPr>
          <a:xfrm>
            <a:off x="4571999" y="236125"/>
            <a:ext cx="3971401" cy="6050600"/>
          </a:xfrm>
          <a:prstGeom prst="rect">
            <a:avLst/>
          </a:prstGeom>
          <a:noFill/>
          <a:ln>
            <a:noFill/>
          </a:ln>
        </p:spPr>
      </p:pic>
      <p:sp>
        <p:nvSpPr>
          <p:cNvPr id="207" name="Google Shape;207;p30"/>
          <p:cNvSpPr txBox="1"/>
          <p:nvPr/>
        </p:nvSpPr>
        <p:spPr>
          <a:xfrm>
            <a:off x="439425" y="1087775"/>
            <a:ext cx="3861300" cy="15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Reproduction d’un tableau d’analyse grammaticale par </a:t>
            </a:r>
            <a:r>
              <a:rPr b="1" lang="fr">
                <a:latin typeface="Helvetica Neue"/>
                <a:ea typeface="Helvetica Neue"/>
                <a:cs typeface="Helvetica Neue"/>
                <a:sym typeface="Helvetica Neue"/>
              </a:rPr>
              <a:t>Louis</a:t>
            </a:r>
            <a:r>
              <a:rPr lang="fr">
                <a:latin typeface="Helvetica Neue"/>
                <a:ea typeface="Helvetica Neue"/>
                <a:cs typeface="Helvetica Neue"/>
                <a:sym typeface="Helvetica Neue"/>
              </a:rPr>
              <a:t> </a:t>
            </a:r>
            <a:r>
              <a:rPr b="1" lang="fr">
                <a:latin typeface="Helvetica Neue"/>
                <a:ea typeface="Helvetica Neue"/>
                <a:cs typeface="Helvetica Neue"/>
                <a:sym typeface="Helvetica Neue"/>
              </a:rPr>
              <a:t>Gaultier</a:t>
            </a:r>
            <a:r>
              <a:rPr lang="fr">
                <a:latin typeface="Helvetica Neue"/>
                <a:ea typeface="Helvetica Neue"/>
                <a:cs typeface="Helvetica Neue"/>
                <a:sym typeface="Helvetica Neue"/>
              </a:rPr>
              <a:t> (1817,</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11) : Le Père et la Mère de Zoé sortirent un matin, lorsque le Soleil commençait à</a:t>
            </a:r>
            <a:endParaRPr>
              <a:latin typeface="Helvetica Neue"/>
              <a:ea typeface="Helvetica Neue"/>
              <a:cs typeface="Helvetica Neue"/>
              <a:sym typeface="Helvetica Neue"/>
            </a:endParaRPr>
          </a:p>
          <a:p>
            <a:pPr indent="0" lvl="0" marL="0" rtl="0" algn="l">
              <a:spcBef>
                <a:spcPts val="0"/>
              </a:spcBef>
              <a:spcAft>
                <a:spcPts val="0"/>
              </a:spcAft>
              <a:buNone/>
            </a:pPr>
            <a:r>
              <a:rPr lang="fr">
                <a:latin typeface="Helvetica Neue"/>
                <a:ea typeface="Helvetica Neue"/>
                <a:cs typeface="Helvetica Neue"/>
                <a:sym typeface="Helvetica Neue"/>
              </a:rPr>
              <a:t>paraître sur l’Horizon, pour aller voir un de leurs amis qui avait été indisposé.</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tabulaires </a:t>
            </a:r>
            <a:br>
              <a:rPr lang="fr"/>
            </a:br>
            <a:br>
              <a:rPr lang="fr"/>
            </a:br>
            <a:endParaRPr/>
          </a:p>
        </p:txBody>
      </p:sp>
      <p:sp>
        <p:nvSpPr>
          <p:cNvPr id="213" name="Google Shape;2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14" name="Google Shape;214;p31"/>
          <p:cNvSpPr txBox="1"/>
          <p:nvPr/>
        </p:nvSpPr>
        <p:spPr>
          <a:xfrm>
            <a:off x="453825" y="1087775"/>
            <a:ext cx="6656400" cy="7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Helvetica Neue"/>
                <a:ea typeface="Helvetica Neue"/>
                <a:cs typeface="Helvetica Neue"/>
                <a:sym typeface="Helvetica Neue"/>
              </a:rPr>
              <a:t>A</a:t>
            </a:r>
            <a:r>
              <a:rPr lang="fr">
                <a:latin typeface="Helvetica Neue"/>
                <a:ea typeface="Helvetica Neue"/>
                <a:cs typeface="Helvetica Neue"/>
                <a:sym typeface="Helvetica Neue"/>
              </a:rPr>
              <a:t>nalyse de phrases complexes chez </a:t>
            </a:r>
            <a:r>
              <a:rPr b="1" lang="fr">
                <a:latin typeface="Helvetica Neue"/>
                <a:ea typeface="Helvetica Neue"/>
                <a:cs typeface="Helvetica Neue"/>
                <a:sym typeface="Helvetica Neue"/>
              </a:rPr>
              <a:t>Louis</a:t>
            </a:r>
            <a:r>
              <a:rPr lang="fr">
                <a:latin typeface="Helvetica Neue"/>
                <a:ea typeface="Helvetica Neue"/>
                <a:cs typeface="Helvetica Neue"/>
                <a:sym typeface="Helvetica Neue"/>
              </a:rPr>
              <a:t> </a:t>
            </a:r>
            <a:r>
              <a:rPr b="1" lang="fr">
                <a:latin typeface="Helvetica Neue"/>
                <a:ea typeface="Helvetica Neue"/>
                <a:cs typeface="Helvetica Neue"/>
                <a:sym typeface="Helvetica Neue"/>
              </a:rPr>
              <a:t>Gaultier</a:t>
            </a:r>
            <a:r>
              <a:rPr lang="fr">
                <a:latin typeface="Helvetica Neue"/>
                <a:ea typeface="Helvetica Neue"/>
                <a:cs typeface="Helvetica Neue"/>
                <a:sym typeface="Helvetica Neue"/>
              </a:rPr>
              <a:t> (1817, 34)</a:t>
            </a:r>
            <a:endParaRPr>
              <a:latin typeface="Helvetica Neue"/>
              <a:ea typeface="Helvetica Neue"/>
              <a:cs typeface="Helvetica Neue"/>
              <a:sym typeface="Helvetica Neue"/>
            </a:endParaRPr>
          </a:p>
        </p:txBody>
      </p:sp>
      <p:pic>
        <p:nvPicPr>
          <p:cNvPr id="215" name="Google Shape;215;p31"/>
          <p:cNvPicPr preferRelativeResize="0"/>
          <p:nvPr/>
        </p:nvPicPr>
        <p:blipFill>
          <a:blip r:embed="rId3">
            <a:alphaModFix/>
          </a:blip>
          <a:stretch>
            <a:fillRect/>
          </a:stretch>
        </p:blipFill>
        <p:spPr>
          <a:xfrm>
            <a:off x="2370075" y="1496775"/>
            <a:ext cx="4276900" cy="360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374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Cours</a:t>
            </a:r>
            <a:endParaRPr/>
          </a:p>
        </p:txBody>
      </p:sp>
      <p:sp>
        <p:nvSpPr>
          <p:cNvPr id="66" name="Google Shape;66;p14"/>
          <p:cNvSpPr txBox="1"/>
          <p:nvPr>
            <p:ph idx="1" type="body"/>
          </p:nvPr>
        </p:nvSpPr>
        <p:spPr>
          <a:xfrm>
            <a:off x="311700" y="1152475"/>
            <a:ext cx="8520600" cy="19719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fr"/>
              <a:t>12 séances</a:t>
            </a:r>
            <a:endParaRPr/>
          </a:p>
          <a:p>
            <a:pPr indent="-297497" lvl="1" marL="914400" rtl="0" algn="l">
              <a:spcBef>
                <a:spcPts val="0"/>
              </a:spcBef>
              <a:spcAft>
                <a:spcPts val="0"/>
              </a:spcAft>
              <a:buSzPct val="100000"/>
              <a:buChar char="-"/>
            </a:pPr>
            <a:r>
              <a:rPr lang="fr"/>
              <a:t>6 séances avec Madalina</a:t>
            </a:r>
            <a:endParaRPr/>
          </a:p>
          <a:p>
            <a:pPr indent="-297497" lvl="1" marL="914400" rtl="0" algn="l">
              <a:spcBef>
                <a:spcPts val="0"/>
              </a:spcBef>
              <a:spcAft>
                <a:spcPts val="0"/>
              </a:spcAft>
              <a:buSzPct val="100000"/>
              <a:buChar char="-"/>
            </a:pPr>
            <a:r>
              <a:rPr lang="fr"/>
              <a:t>6 séances avec Aleksandra</a:t>
            </a:r>
            <a:br>
              <a:rPr lang="fr"/>
            </a:br>
            <a:endParaRPr/>
          </a:p>
          <a:p>
            <a:pPr indent="-317182" lvl="0" marL="457200" rtl="0" algn="l">
              <a:spcBef>
                <a:spcPts val="0"/>
              </a:spcBef>
              <a:spcAft>
                <a:spcPts val="0"/>
              </a:spcAft>
              <a:buSzPct val="100000"/>
              <a:buChar char="-"/>
            </a:pPr>
            <a:r>
              <a:rPr lang="fr"/>
              <a:t>B</a:t>
            </a:r>
            <a:r>
              <a:rPr lang="fr"/>
              <a:t>esoin d'un ordinateur</a:t>
            </a:r>
            <a:endParaRPr/>
          </a:p>
          <a:p>
            <a:pPr indent="-317182" lvl="0" marL="457200" rtl="0" algn="l">
              <a:spcBef>
                <a:spcPts val="0"/>
              </a:spcBef>
              <a:spcAft>
                <a:spcPts val="0"/>
              </a:spcAft>
              <a:buSzPct val="100000"/>
              <a:buChar char="-"/>
            </a:pPr>
            <a:r>
              <a:rPr lang="fr"/>
              <a:t>Concepts théoriques et exercices pratiques</a:t>
            </a:r>
            <a:endParaRPr/>
          </a:p>
          <a:p>
            <a:pPr indent="-317182" lvl="0" marL="457200" rtl="0" algn="l">
              <a:spcBef>
                <a:spcPts val="0"/>
              </a:spcBef>
              <a:spcAft>
                <a:spcPts val="0"/>
              </a:spcAft>
              <a:buSzPct val="100000"/>
              <a:buChar char="-"/>
            </a:pPr>
            <a:r>
              <a:rPr lang="fr"/>
              <a:t>Matériel partagé dans un Drive: </a:t>
            </a:r>
            <a:r>
              <a:rPr lang="fr" u="sng">
                <a:solidFill>
                  <a:schemeClr val="hlink"/>
                </a:solidFill>
                <a:hlinkClick r:id="rId3"/>
              </a:rPr>
              <a:t>https://drive.google.com/drive/folders/1OZd2TTntcQUI9hYwKWzrw9ibD6LWECm4?usp=sharing</a:t>
            </a:r>
            <a:r>
              <a:rPr lang="fr"/>
              <a:t> </a:t>
            </a:r>
            <a:endParaRPr/>
          </a:p>
        </p:txBody>
      </p:sp>
      <p:sp>
        <p:nvSpPr>
          <p:cNvPr id="67" name="Google Shape;67;p14"/>
          <p:cNvSpPr txBox="1"/>
          <p:nvPr>
            <p:ph type="title"/>
          </p:nvPr>
        </p:nvSpPr>
        <p:spPr>
          <a:xfrm>
            <a:off x="311700" y="3052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Évaluation</a:t>
            </a:r>
            <a:endParaRPr/>
          </a:p>
        </p:txBody>
      </p:sp>
      <p:sp>
        <p:nvSpPr>
          <p:cNvPr id="68" name="Google Shape;68;p14"/>
          <p:cNvSpPr txBox="1"/>
          <p:nvPr>
            <p:ph idx="1" type="body"/>
          </p:nvPr>
        </p:nvSpPr>
        <p:spPr>
          <a:xfrm>
            <a:off x="454300" y="3625025"/>
            <a:ext cx="8520600" cy="1431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fr">
                <a:highlight>
                  <a:schemeClr val="lt1"/>
                </a:highlight>
              </a:rPr>
              <a:t>2 DST </a:t>
            </a:r>
            <a:endParaRPr b="1">
              <a:highlight>
                <a:schemeClr val="lt1"/>
              </a:highlight>
            </a:endParaRPr>
          </a:p>
          <a:p>
            <a:pPr indent="-342900" lvl="0" marL="457200" rtl="0" algn="l">
              <a:spcBef>
                <a:spcPts val="1200"/>
              </a:spcBef>
              <a:spcAft>
                <a:spcPts val="0"/>
              </a:spcAft>
              <a:buSzPts val="1800"/>
              <a:buChar char="-"/>
            </a:pPr>
            <a:r>
              <a:rPr b="1" lang="fr">
                <a:highlight>
                  <a:schemeClr val="lt1"/>
                </a:highlight>
              </a:rPr>
              <a:t>27 Octobre</a:t>
            </a:r>
            <a:endParaRPr b="1">
              <a:highlight>
                <a:schemeClr val="lt1"/>
              </a:highlight>
            </a:endParaRPr>
          </a:p>
          <a:p>
            <a:pPr indent="-342900" lvl="0" marL="457200" rtl="0" algn="l">
              <a:spcBef>
                <a:spcPts val="0"/>
              </a:spcBef>
              <a:spcAft>
                <a:spcPts val="0"/>
              </a:spcAft>
              <a:buSzPts val="1800"/>
              <a:buChar char="-"/>
            </a:pPr>
            <a:r>
              <a:rPr b="1" i="1" lang="fr">
                <a:highlight>
                  <a:schemeClr val="lt1"/>
                </a:highlight>
              </a:rPr>
              <a:t>19 Décembre</a:t>
            </a:r>
            <a:endParaRPr b="1" i="1">
              <a:highlight>
                <a:schemeClr val="lt1"/>
              </a:highlight>
            </a:endParaRPr>
          </a:p>
        </p:txBody>
      </p:sp>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70" name="Google Shape;70;p14"/>
          <p:cNvSpPr txBox="1"/>
          <p:nvPr>
            <p:ph type="title"/>
          </p:nvPr>
        </p:nvSpPr>
        <p:spPr>
          <a:xfrm>
            <a:off x="5945700" y="445025"/>
            <a:ext cx="28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Contact</a:t>
            </a:r>
            <a:endParaRPr/>
          </a:p>
          <a:p>
            <a:pPr indent="0" lvl="0" marL="0" rtl="0" algn="l">
              <a:spcBef>
                <a:spcPts val="0"/>
              </a:spcBef>
              <a:spcAft>
                <a:spcPts val="0"/>
              </a:spcAft>
              <a:buNone/>
            </a:pPr>
            <a:r>
              <a:t/>
            </a:r>
            <a:endParaRPr/>
          </a:p>
          <a:p>
            <a:pPr indent="0" lvl="0" marL="0" rtl="0" algn="l">
              <a:spcBef>
                <a:spcPts val="0"/>
              </a:spcBef>
              <a:spcAft>
                <a:spcPts val="0"/>
              </a:spcAft>
              <a:buNone/>
            </a:pPr>
            <a:r>
              <a:rPr b="0" lang="fr" sz="2133" u="sng">
                <a:solidFill>
                  <a:schemeClr val="hlink"/>
                </a:solidFill>
                <a:hlinkClick r:id="rId4"/>
              </a:rPr>
              <a:t>imsilai@parisnanterre.fr</a:t>
            </a:r>
            <a:endParaRPr b="0" sz="2133">
              <a:solidFill>
                <a:schemeClr val="dk1"/>
              </a:solidFill>
            </a:endParaRPr>
          </a:p>
          <a:p>
            <a:pPr indent="0" lvl="0" marL="0" rtl="0" algn="l">
              <a:spcBef>
                <a:spcPts val="0"/>
              </a:spcBef>
              <a:spcAft>
                <a:spcPts val="0"/>
              </a:spcAft>
              <a:buNone/>
            </a:pPr>
            <a:r>
              <a:rPr b="0" lang="fr" sz="2133" u="sng">
                <a:solidFill>
                  <a:schemeClr val="hlink"/>
                </a:solidFill>
                <a:hlinkClick r:id="rId5"/>
              </a:rPr>
              <a:t>amiletic@parisnanterre.fr</a:t>
            </a:r>
            <a:r>
              <a:rPr b="0" lang="fr" sz="2133">
                <a:solidFill>
                  <a:schemeClr val="dk1"/>
                </a:solidFill>
              </a:rPr>
              <a:t> </a:t>
            </a:r>
            <a:endParaRPr b="0" sz="2133">
              <a:solidFill>
                <a:schemeClr val="dk1"/>
              </a:solidFill>
            </a:endParaRPr>
          </a:p>
        </p:txBody>
      </p:sp>
      <p:pic>
        <p:nvPicPr>
          <p:cNvPr id="71" name="Google Shape;71;p14" title="qrcode_254906573_d9a0e3640ffcb0f85c424a671bde90ed.png"/>
          <p:cNvPicPr preferRelativeResize="0"/>
          <p:nvPr/>
        </p:nvPicPr>
        <p:blipFill>
          <a:blip r:embed="rId6">
            <a:alphaModFix/>
          </a:blip>
          <a:stretch>
            <a:fillRect/>
          </a:stretch>
        </p:blipFill>
        <p:spPr>
          <a:xfrm>
            <a:off x="5718925" y="3294225"/>
            <a:ext cx="1715750" cy="171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 analyse en constituants</a:t>
            </a:r>
            <a:endParaRPr/>
          </a:p>
        </p:txBody>
      </p:sp>
      <p:sp>
        <p:nvSpPr>
          <p:cNvPr id="221" name="Google Shape;221;p32"/>
          <p:cNvSpPr txBox="1"/>
          <p:nvPr>
            <p:ph idx="1" type="body"/>
          </p:nvPr>
        </p:nvSpPr>
        <p:spPr>
          <a:xfrm>
            <a:off x="311700" y="1152475"/>
            <a:ext cx="364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Section sur les infinitifs en position objet de </a:t>
            </a:r>
            <a:r>
              <a:rPr b="1" lang="fr"/>
              <a:t>Otto</a:t>
            </a:r>
            <a:r>
              <a:rPr lang="fr"/>
              <a:t> </a:t>
            </a:r>
            <a:r>
              <a:rPr b="1" lang="fr"/>
              <a:t>Jespersen</a:t>
            </a:r>
            <a:r>
              <a:rPr lang="fr"/>
              <a:t> (1937, 48-49)</a:t>
            </a:r>
            <a:endParaRPr/>
          </a:p>
        </p:txBody>
      </p:sp>
      <p:sp>
        <p:nvSpPr>
          <p:cNvPr id="222" name="Google Shape;2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3" name="Google Shape;223;p32"/>
          <p:cNvPicPr preferRelativeResize="0"/>
          <p:nvPr/>
        </p:nvPicPr>
        <p:blipFill>
          <a:blip r:embed="rId3">
            <a:alphaModFix/>
          </a:blip>
          <a:stretch>
            <a:fillRect/>
          </a:stretch>
        </p:blipFill>
        <p:spPr>
          <a:xfrm>
            <a:off x="4571999" y="957875"/>
            <a:ext cx="3762725" cy="409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Diagrammes en dépendance</a:t>
            </a:r>
            <a:endParaRPr/>
          </a:p>
        </p:txBody>
      </p:sp>
      <p:sp>
        <p:nvSpPr>
          <p:cNvPr id="229" name="Google Shape;229;p33"/>
          <p:cNvSpPr txBox="1"/>
          <p:nvPr>
            <p:ph idx="1" type="body"/>
          </p:nvPr>
        </p:nvSpPr>
        <p:spPr>
          <a:xfrm>
            <a:off x="311700" y="1152475"/>
            <a:ext cx="439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Première moitié de l’analyse de La cigale et la fourmi par </a:t>
            </a:r>
            <a:r>
              <a:rPr b="1" lang="fr"/>
              <a:t>Lucien</a:t>
            </a:r>
            <a:r>
              <a:rPr lang="fr"/>
              <a:t> </a:t>
            </a:r>
            <a:r>
              <a:rPr b="1" lang="fr"/>
              <a:t>Tesnière</a:t>
            </a:r>
            <a:r>
              <a:rPr lang="fr"/>
              <a:t> (1959 : 638)</a:t>
            </a:r>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31" name="Google Shape;231;p33"/>
          <p:cNvPicPr preferRelativeResize="0"/>
          <p:nvPr/>
        </p:nvPicPr>
        <p:blipFill>
          <a:blip r:embed="rId3">
            <a:alphaModFix/>
          </a:blip>
          <a:stretch>
            <a:fillRect/>
          </a:stretch>
        </p:blipFill>
        <p:spPr>
          <a:xfrm>
            <a:off x="5478675" y="79250"/>
            <a:ext cx="3122750" cy="5064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Bref historique de treebanks </a:t>
            </a:r>
            <a:r>
              <a:rPr lang="fr"/>
              <a:t> </a:t>
            </a:r>
            <a:endParaRPr/>
          </a:p>
        </p:txBody>
      </p:sp>
      <p:sp>
        <p:nvSpPr>
          <p:cNvPr id="237" name="Google Shape;237;p34"/>
          <p:cNvSpPr txBox="1"/>
          <p:nvPr>
            <p:ph idx="1" type="body"/>
          </p:nvPr>
        </p:nvSpPr>
        <p:spPr>
          <a:xfrm>
            <a:off x="311700" y="1152475"/>
            <a:ext cx="8520600" cy="3852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fr"/>
              <a:t>1976: Talbanken (</a:t>
            </a:r>
            <a:r>
              <a:rPr lang="fr"/>
              <a:t>suédois</a:t>
            </a:r>
            <a:r>
              <a:rPr lang="fr"/>
              <a:t>)</a:t>
            </a:r>
            <a:endParaRPr/>
          </a:p>
          <a:p>
            <a:pPr indent="-342900" lvl="0" marL="457200" rtl="0" algn="l">
              <a:spcBef>
                <a:spcPts val="0"/>
              </a:spcBef>
              <a:spcAft>
                <a:spcPts val="0"/>
              </a:spcAft>
              <a:buSzPts val="1800"/>
              <a:buChar char="-"/>
            </a:pPr>
            <a:r>
              <a:rPr lang="fr"/>
              <a:t>1989-1996: </a:t>
            </a:r>
            <a:r>
              <a:rPr b="1" lang="fr"/>
              <a:t>Penn</a:t>
            </a:r>
            <a:r>
              <a:rPr lang="fr"/>
              <a:t> Tree Bank (anglais)</a:t>
            </a:r>
            <a:endParaRPr/>
          </a:p>
          <a:p>
            <a:pPr indent="-342900" lvl="0" marL="457200" rtl="0" algn="l">
              <a:spcBef>
                <a:spcPts val="0"/>
              </a:spcBef>
              <a:spcAft>
                <a:spcPts val="0"/>
              </a:spcAft>
              <a:buSzPts val="1800"/>
              <a:buChar char="-"/>
            </a:pPr>
            <a:r>
              <a:rPr lang="fr"/>
              <a:t>1997: Negra Treebank (allemand)</a:t>
            </a:r>
            <a:endParaRPr/>
          </a:p>
          <a:p>
            <a:pPr indent="-342900" lvl="0" marL="457200" rtl="0" algn="l">
              <a:spcBef>
                <a:spcPts val="0"/>
              </a:spcBef>
              <a:spcAft>
                <a:spcPts val="0"/>
              </a:spcAft>
              <a:buSzPts val="1800"/>
              <a:buChar char="-"/>
            </a:pPr>
            <a:r>
              <a:rPr lang="fr"/>
              <a:t>1995-now: </a:t>
            </a:r>
            <a:r>
              <a:rPr b="1" lang="fr"/>
              <a:t>Prague</a:t>
            </a:r>
            <a:r>
              <a:rPr lang="fr"/>
              <a:t> </a:t>
            </a:r>
            <a:r>
              <a:rPr b="1" lang="fr"/>
              <a:t>Dependency Treebank</a:t>
            </a:r>
            <a:r>
              <a:rPr lang="fr"/>
              <a:t> (tchèque)</a:t>
            </a:r>
            <a:endParaRPr/>
          </a:p>
          <a:p>
            <a:pPr indent="-342900" lvl="0" marL="457200" rtl="0" algn="l">
              <a:spcBef>
                <a:spcPts val="0"/>
              </a:spcBef>
              <a:spcAft>
                <a:spcPts val="0"/>
              </a:spcAft>
              <a:buSzPts val="1800"/>
              <a:buChar char="-"/>
            </a:pPr>
            <a:r>
              <a:rPr lang="fr"/>
              <a:t>2003: French Tree Bank (français, Le Monde)</a:t>
            </a:r>
            <a:endParaRPr/>
          </a:p>
          <a:p>
            <a:pPr indent="-342900" lvl="0" marL="457200" rtl="0" algn="l">
              <a:spcBef>
                <a:spcPts val="0"/>
              </a:spcBef>
              <a:spcAft>
                <a:spcPts val="0"/>
              </a:spcAft>
              <a:buSzPts val="1800"/>
              <a:buChar char="-"/>
            </a:pPr>
            <a:r>
              <a:rPr lang="fr"/>
              <a:t>~ 2005: L’analyse en dépendances s’impose</a:t>
            </a:r>
            <a:endParaRPr/>
          </a:p>
          <a:p>
            <a:pPr indent="-342900" lvl="0" marL="457200" rtl="0" algn="l">
              <a:spcBef>
                <a:spcPts val="0"/>
              </a:spcBef>
              <a:spcAft>
                <a:spcPts val="0"/>
              </a:spcAft>
              <a:buSzPts val="1800"/>
              <a:buChar char="-"/>
            </a:pPr>
            <a:r>
              <a:rPr lang="fr"/>
              <a:t>2005: Stanford parser (2002) propose une analyse en dépendances</a:t>
            </a:r>
            <a:endParaRPr/>
          </a:p>
          <a:p>
            <a:pPr indent="-342900" lvl="0" marL="457200" rtl="0" algn="l">
              <a:spcBef>
                <a:spcPts val="0"/>
              </a:spcBef>
              <a:spcAft>
                <a:spcPts val="0"/>
              </a:spcAft>
              <a:buSzPts val="1800"/>
              <a:buChar char="-"/>
            </a:pPr>
            <a:r>
              <a:rPr lang="fr"/>
              <a:t>2007: CoNLL dataset =&gt; format d’encodage </a:t>
            </a:r>
            <a:r>
              <a:rPr b="1" lang="fr"/>
              <a:t>CoNLL </a:t>
            </a:r>
            <a:r>
              <a:rPr lang="fr"/>
              <a:t>pour les arbres en dépendances </a:t>
            </a:r>
            <a:endParaRPr/>
          </a:p>
          <a:p>
            <a:pPr indent="-342900" lvl="0" marL="457200" rtl="0" algn="l">
              <a:spcBef>
                <a:spcPts val="0"/>
              </a:spcBef>
              <a:spcAft>
                <a:spcPts val="0"/>
              </a:spcAft>
              <a:buSzPts val="1800"/>
              <a:buChar char="-"/>
            </a:pPr>
            <a:r>
              <a:rPr lang="fr"/>
              <a:t>2008: POS interset, projets de conversion</a:t>
            </a:r>
            <a:endParaRPr/>
          </a:p>
          <a:p>
            <a:pPr indent="-342900" lvl="0" marL="457200" rtl="0" algn="l">
              <a:spcBef>
                <a:spcPts val="0"/>
              </a:spcBef>
              <a:spcAft>
                <a:spcPts val="0"/>
              </a:spcAft>
              <a:buSzPts val="1800"/>
              <a:buChar char="-"/>
            </a:pPr>
            <a:r>
              <a:rPr lang="fr"/>
              <a:t>2014: Google publie des treebanks pour 30 langues à partir du schéma de Stanford</a:t>
            </a:r>
            <a:endParaRPr/>
          </a:p>
          <a:p>
            <a:pPr indent="-342900" lvl="0" marL="457200" rtl="0" algn="l">
              <a:spcBef>
                <a:spcPts val="0"/>
              </a:spcBef>
              <a:spcAft>
                <a:spcPts val="0"/>
              </a:spcAft>
              <a:buSzPts val="1800"/>
              <a:buChar char="-"/>
            </a:pPr>
            <a:r>
              <a:rPr lang="fr"/>
              <a:t>2014: Début du projet </a:t>
            </a:r>
            <a:r>
              <a:rPr b="1" lang="fr"/>
              <a:t>Universal Dependencies</a:t>
            </a:r>
            <a:r>
              <a:rPr lang="fr"/>
              <a:t> </a:t>
            </a:r>
            <a:endParaRPr/>
          </a:p>
        </p:txBody>
      </p:sp>
      <p:sp>
        <p:nvSpPr>
          <p:cNvPr id="238" name="Google Shape;23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Treebanks aujourd’hui</a:t>
            </a:r>
            <a:endParaRPr/>
          </a:p>
        </p:txBody>
      </p:sp>
      <p:sp>
        <p:nvSpPr>
          <p:cNvPr id="244" name="Google Shape;244;p35"/>
          <p:cNvSpPr txBox="1"/>
          <p:nvPr>
            <p:ph idx="1" type="body"/>
          </p:nvPr>
        </p:nvSpPr>
        <p:spPr>
          <a:xfrm>
            <a:off x="254800" y="1132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Format </a:t>
            </a:r>
            <a:r>
              <a:rPr lang="fr"/>
              <a:t>numérique</a:t>
            </a:r>
            <a:r>
              <a:rPr lang="fr"/>
              <a:t>, </a:t>
            </a:r>
            <a:r>
              <a:rPr lang="fr"/>
              <a:t>requêtable</a:t>
            </a:r>
            <a:r>
              <a:rPr lang="fr"/>
              <a:t> et encodé dans un format de fichier </a:t>
            </a:r>
            <a:r>
              <a:rPr b="1" lang="fr"/>
              <a:t>conllu</a:t>
            </a:r>
            <a:endParaRPr b="1"/>
          </a:p>
        </p:txBody>
      </p:sp>
      <p:sp>
        <p:nvSpPr>
          <p:cNvPr id="245" name="Google Shape;2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46" name="Google Shape;246;p35"/>
          <p:cNvPicPr preferRelativeResize="0"/>
          <p:nvPr/>
        </p:nvPicPr>
        <p:blipFill>
          <a:blip r:embed="rId3">
            <a:alphaModFix/>
          </a:blip>
          <a:stretch>
            <a:fillRect/>
          </a:stretch>
        </p:blipFill>
        <p:spPr>
          <a:xfrm>
            <a:off x="48650" y="3276951"/>
            <a:ext cx="8932900" cy="1511825"/>
          </a:xfrm>
          <a:prstGeom prst="rect">
            <a:avLst/>
          </a:prstGeom>
          <a:noFill/>
          <a:ln cap="flat" cmpd="sng" w="9525">
            <a:solidFill>
              <a:schemeClr val="dk2"/>
            </a:solidFill>
            <a:prstDash val="solid"/>
            <a:round/>
            <a:headEnd len="sm" w="sm" type="none"/>
            <a:tailEnd len="sm" w="sm" type="none"/>
          </a:ln>
        </p:spPr>
      </p:pic>
      <p:pic>
        <p:nvPicPr>
          <p:cNvPr id="247" name="Google Shape;247;p35"/>
          <p:cNvPicPr preferRelativeResize="0"/>
          <p:nvPr/>
        </p:nvPicPr>
        <p:blipFill>
          <a:blip r:embed="rId4">
            <a:alphaModFix/>
          </a:blip>
          <a:stretch>
            <a:fillRect/>
          </a:stretch>
        </p:blipFill>
        <p:spPr>
          <a:xfrm>
            <a:off x="1771250" y="1623225"/>
            <a:ext cx="5487701" cy="148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Universal Dependencies</a:t>
            </a:r>
            <a:endParaRPr/>
          </a:p>
        </p:txBody>
      </p:sp>
      <p:sp>
        <p:nvSpPr>
          <p:cNvPr id="253" name="Google Shape;253;p36"/>
          <p:cNvSpPr txBox="1"/>
          <p:nvPr>
            <p:ph idx="1" type="body"/>
          </p:nvPr>
        </p:nvSpPr>
        <p:spPr>
          <a:xfrm>
            <a:off x="376525" y="1132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highlight>
                  <a:schemeClr val="lt1"/>
                </a:highlight>
              </a:rPr>
              <a:t>Plusieurs projets d'annotation dans plusieurs langues</a:t>
            </a:r>
            <a:endParaRPr>
              <a:highlight>
                <a:schemeClr val="lt1"/>
              </a:highlight>
            </a:endParaRPr>
          </a:p>
          <a:p>
            <a:pPr indent="-342900" lvl="0" marL="457200" rtl="0" algn="l">
              <a:spcBef>
                <a:spcPts val="0"/>
              </a:spcBef>
              <a:spcAft>
                <a:spcPts val="0"/>
              </a:spcAft>
              <a:buSzPts val="1800"/>
              <a:buChar char="●"/>
            </a:pPr>
            <a:r>
              <a:rPr lang="fr">
                <a:highlight>
                  <a:schemeClr val="lt1"/>
                </a:highlight>
              </a:rPr>
              <a:t>Quelques projets multilingues</a:t>
            </a:r>
            <a:endParaRPr>
              <a:highlight>
                <a:schemeClr val="lt1"/>
              </a:highlight>
            </a:endParaRPr>
          </a:p>
          <a:p>
            <a:pPr indent="-342900" lvl="0" marL="457200" rtl="0" algn="l">
              <a:spcBef>
                <a:spcPts val="0"/>
              </a:spcBef>
              <a:spcAft>
                <a:spcPts val="0"/>
              </a:spcAft>
              <a:buSzPts val="1800"/>
              <a:buChar char="●"/>
            </a:pPr>
            <a:r>
              <a:rPr lang="fr">
                <a:highlight>
                  <a:schemeClr val="lt1"/>
                </a:highlight>
              </a:rPr>
              <a:t>En 2014, démarrage du projet UD</a:t>
            </a:r>
            <a:endParaRPr>
              <a:highlight>
                <a:schemeClr val="lt1"/>
              </a:highlight>
            </a:endParaRPr>
          </a:p>
          <a:p>
            <a:pPr indent="-317500" lvl="1" marL="914400" rtl="0" algn="l">
              <a:spcBef>
                <a:spcPts val="0"/>
              </a:spcBef>
              <a:spcAft>
                <a:spcPts val="0"/>
              </a:spcAft>
              <a:buSzPts val="1400"/>
              <a:buChar char="○"/>
            </a:pPr>
            <a:r>
              <a:rPr lang="fr">
                <a:highlight>
                  <a:schemeClr val="lt1"/>
                </a:highlight>
              </a:rPr>
              <a:t>10 corpus, 10 langues dans la version 1.0</a:t>
            </a:r>
            <a:endParaRPr>
              <a:highlight>
                <a:schemeClr val="lt1"/>
              </a:highlight>
            </a:endParaRPr>
          </a:p>
          <a:p>
            <a:pPr indent="-317500" lvl="1" marL="914400" rtl="0" algn="l">
              <a:spcBef>
                <a:spcPts val="0"/>
              </a:spcBef>
              <a:spcAft>
                <a:spcPts val="0"/>
              </a:spcAft>
              <a:buSzPts val="1400"/>
              <a:buChar char="○"/>
            </a:pPr>
            <a:r>
              <a:rPr lang="fr"/>
              <a:t>245 corpus, 141 langues dans 2.12</a:t>
            </a:r>
            <a:endParaRPr/>
          </a:p>
          <a:p>
            <a:pPr indent="-342900" lvl="1" marL="914400" rtl="0" algn="l">
              <a:spcBef>
                <a:spcPts val="0"/>
              </a:spcBef>
              <a:spcAft>
                <a:spcPts val="0"/>
              </a:spcAft>
              <a:buSzPts val="1800"/>
              <a:buChar char="○"/>
            </a:pPr>
            <a:r>
              <a:rPr lang="fr" sz="1500" u="sng">
                <a:solidFill>
                  <a:schemeClr val="hlink"/>
                </a:solidFill>
                <a:latin typeface="Arial"/>
                <a:ea typeface="Arial"/>
                <a:cs typeface="Arial"/>
                <a:sym typeface="Arial"/>
                <a:hlinkClick r:id="rId3"/>
              </a:rPr>
              <a:t>https://universaldependencies.org/</a:t>
            </a:r>
            <a:endParaRPr sz="1800"/>
          </a:p>
        </p:txBody>
      </p:sp>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5" name="Google Shape;255;p36"/>
          <p:cNvPicPr preferRelativeResize="0"/>
          <p:nvPr/>
        </p:nvPicPr>
        <p:blipFill>
          <a:blip r:embed="rId4">
            <a:alphaModFix/>
          </a:blip>
          <a:stretch>
            <a:fillRect/>
          </a:stretch>
        </p:blipFill>
        <p:spPr>
          <a:xfrm>
            <a:off x="4617375" y="2684050"/>
            <a:ext cx="3960826" cy="2310475"/>
          </a:xfrm>
          <a:prstGeom prst="rect">
            <a:avLst/>
          </a:prstGeom>
          <a:noFill/>
          <a:ln cap="flat" cmpd="sng" w="9525">
            <a:solidFill>
              <a:schemeClr val="dk2"/>
            </a:solidFill>
            <a:prstDash val="solid"/>
            <a:round/>
            <a:headEnd len="sm" w="sm" type="none"/>
            <a:tailEnd len="sm" w="sm" type="none"/>
          </a:ln>
        </p:spPr>
      </p:pic>
      <p:pic>
        <p:nvPicPr>
          <p:cNvPr id="256" name="Google Shape;256;p36">
            <a:hlinkClick r:id="rId5"/>
          </p:cNvPr>
          <p:cNvPicPr preferRelativeResize="0"/>
          <p:nvPr/>
        </p:nvPicPr>
        <p:blipFill>
          <a:blip r:embed="rId6">
            <a:alphaModFix/>
          </a:blip>
          <a:stretch>
            <a:fillRect/>
          </a:stretch>
        </p:blipFill>
        <p:spPr>
          <a:xfrm>
            <a:off x="7015050" y="1516575"/>
            <a:ext cx="973950" cy="97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t>Surface Syntactic </a:t>
            </a:r>
            <a:r>
              <a:rPr lang="fr"/>
              <a:t>UD</a:t>
            </a:r>
            <a:endParaRPr/>
          </a:p>
          <a:p>
            <a:pPr indent="0" lvl="0" marL="0" rtl="0" algn="l">
              <a:spcBef>
                <a:spcPts val="0"/>
              </a:spcBef>
              <a:spcAft>
                <a:spcPts val="0"/>
              </a:spcAft>
              <a:buNone/>
            </a:pPr>
            <a:r>
              <a:t/>
            </a:r>
            <a:endParaRPr/>
          </a:p>
        </p:txBody>
      </p:sp>
      <p:sp>
        <p:nvSpPr>
          <p:cNvPr id="262" name="Google Shape;26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Alternative à l'UD</a:t>
            </a:r>
            <a:endParaRPr/>
          </a:p>
          <a:p>
            <a:pPr indent="-342900" lvl="0" marL="457200" rtl="0" algn="l">
              <a:spcBef>
                <a:spcPts val="0"/>
              </a:spcBef>
              <a:spcAft>
                <a:spcPts val="0"/>
              </a:spcAft>
              <a:buSzPts val="1800"/>
              <a:buChar char="-"/>
            </a:pPr>
            <a:r>
              <a:rPr lang="fr"/>
              <a:t>Les relations sont définies sur des bases distributionnelles et fonctionnelles.</a:t>
            </a:r>
            <a:endParaRPr/>
          </a:p>
          <a:p>
            <a:pPr indent="-374650" lvl="0" marL="457200" rtl="0" algn="l">
              <a:spcBef>
                <a:spcPts val="0"/>
              </a:spcBef>
              <a:spcAft>
                <a:spcPts val="0"/>
              </a:spcAft>
              <a:buSzPts val="2300"/>
              <a:buChar char="-"/>
            </a:pPr>
            <a:r>
              <a:rPr lang="fr" sz="1600" u="sng">
                <a:solidFill>
                  <a:schemeClr val="hlink"/>
                </a:solidFill>
                <a:latin typeface="Arial"/>
                <a:ea typeface="Arial"/>
                <a:cs typeface="Arial"/>
                <a:sym typeface="Arial"/>
                <a:hlinkClick r:id="rId3"/>
              </a:rPr>
              <a:t>https://surfacesyntacticud.org/</a:t>
            </a:r>
            <a:endParaRPr sz="2300"/>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64" name="Google Shape;264;p37"/>
          <p:cNvPicPr preferRelativeResize="0"/>
          <p:nvPr/>
        </p:nvPicPr>
        <p:blipFill>
          <a:blip r:embed="rId4">
            <a:alphaModFix/>
          </a:blip>
          <a:stretch>
            <a:fillRect/>
          </a:stretch>
        </p:blipFill>
        <p:spPr>
          <a:xfrm>
            <a:off x="7226150" y="216575"/>
            <a:ext cx="1119475" cy="1119475"/>
          </a:xfrm>
          <a:prstGeom prst="rect">
            <a:avLst/>
          </a:prstGeom>
          <a:noFill/>
          <a:ln>
            <a:noFill/>
          </a:ln>
        </p:spPr>
      </p:pic>
      <p:pic>
        <p:nvPicPr>
          <p:cNvPr id="265" name="Google Shape;265;p37"/>
          <p:cNvPicPr preferRelativeResize="0"/>
          <p:nvPr/>
        </p:nvPicPr>
        <p:blipFill>
          <a:blip r:embed="rId5">
            <a:alphaModFix/>
          </a:blip>
          <a:stretch>
            <a:fillRect/>
          </a:stretch>
        </p:blipFill>
        <p:spPr>
          <a:xfrm>
            <a:off x="1612975" y="2364675"/>
            <a:ext cx="5039675" cy="227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Structures et analyses</a:t>
            </a:r>
            <a:endParaRPr/>
          </a:p>
        </p:txBody>
      </p:sp>
      <p:sp>
        <p:nvSpPr>
          <p:cNvPr id="271" name="Google Shape;27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Analyse en constituants vs en </a:t>
            </a:r>
            <a:r>
              <a:rPr lang="fr"/>
              <a:t>dépendance</a:t>
            </a:r>
            <a:endParaRPr/>
          </a:p>
        </p:txBody>
      </p:sp>
      <p:sp>
        <p:nvSpPr>
          <p:cNvPr id="277" name="Google Shape;27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78" name="Google Shape;278;p39"/>
          <p:cNvPicPr preferRelativeResize="0"/>
          <p:nvPr/>
        </p:nvPicPr>
        <p:blipFill rotWithShape="1">
          <a:blip r:embed="rId3">
            <a:alphaModFix/>
          </a:blip>
          <a:srcRect b="0" l="0" r="0" t="0"/>
          <a:stretch/>
        </p:blipFill>
        <p:spPr>
          <a:xfrm>
            <a:off x="1730255" y="1304420"/>
            <a:ext cx="2063326" cy="2293849"/>
          </a:xfrm>
          <a:prstGeom prst="rect">
            <a:avLst/>
          </a:prstGeom>
          <a:noFill/>
          <a:ln>
            <a:noFill/>
          </a:ln>
        </p:spPr>
      </p:pic>
      <p:pic>
        <p:nvPicPr>
          <p:cNvPr id="279" name="Google Shape;279;p39"/>
          <p:cNvPicPr preferRelativeResize="0"/>
          <p:nvPr/>
        </p:nvPicPr>
        <p:blipFill rotWithShape="1">
          <a:blip r:embed="rId4">
            <a:alphaModFix/>
          </a:blip>
          <a:srcRect b="0" l="0" r="0" t="0"/>
          <a:stretch/>
        </p:blipFill>
        <p:spPr>
          <a:xfrm>
            <a:off x="4799077" y="1753660"/>
            <a:ext cx="2776050" cy="1575375"/>
          </a:xfrm>
          <a:prstGeom prst="rect">
            <a:avLst/>
          </a:prstGeom>
          <a:noFill/>
          <a:ln>
            <a:noFill/>
          </a:ln>
        </p:spPr>
      </p:pic>
      <p:sp>
        <p:nvSpPr>
          <p:cNvPr id="280" name="Google Shape;280;p39"/>
          <p:cNvSpPr txBox="1"/>
          <p:nvPr/>
        </p:nvSpPr>
        <p:spPr>
          <a:xfrm>
            <a:off x="1343000" y="3627450"/>
            <a:ext cx="25686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fr">
                <a:solidFill>
                  <a:schemeClr val="dk1"/>
                </a:solidFill>
                <a:latin typeface="Helvetica Neue"/>
                <a:ea typeface="Helvetica Neue"/>
                <a:cs typeface="Helvetica Neue"/>
                <a:sym typeface="Helvetica Neue"/>
              </a:rPr>
              <a:t>Arbre de constituants</a:t>
            </a:r>
            <a:endParaRPr b="1">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Font typeface="Arial"/>
              <a:buNone/>
            </a:pPr>
            <a:r>
              <a:rPr lang="fr">
                <a:solidFill>
                  <a:schemeClr val="dk1"/>
                </a:solidFill>
                <a:latin typeface="Helvetica Neue"/>
                <a:ea typeface="Helvetica Neue"/>
                <a:cs typeface="Helvetica Neue"/>
                <a:sym typeface="Helvetica Neue"/>
              </a:rPr>
              <a:t>Chomsky 1957 (version 1969)</a:t>
            </a:r>
            <a:endParaRPr>
              <a:latin typeface="Helvetica Neue"/>
              <a:ea typeface="Helvetica Neue"/>
              <a:cs typeface="Helvetica Neue"/>
              <a:sym typeface="Helvetica Neue"/>
            </a:endParaRPr>
          </a:p>
        </p:txBody>
      </p:sp>
      <p:sp>
        <p:nvSpPr>
          <p:cNvPr id="281" name="Google Shape;281;p39"/>
          <p:cNvSpPr txBox="1"/>
          <p:nvPr/>
        </p:nvSpPr>
        <p:spPr>
          <a:xfrm>
            <a:off x="4736775" y="36243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dk1"/>
                </a:solidFill>
                <a:latin typeface="Helvetica Neue"/>
                <a:ea typeface="Helvetica Neue"/>
                <a:cs typeface="Helvetica Neue"/>
                <a:sym typeface="Helvetica Neue"/>
              </a:rPr>
              <a:t>Arbre de dépendance</a:t>
            </a:r>
            <a:endParaRPr b="1">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fr">
                <a:solidFill>
                  <a:schemeClr val="dk1"/>
                </a:solidFill>
                <a:latin typeface="Helvetica Neue"/>
                <a:ea typeface="Helvetica Neue"/>
                <a:cs typeface="Helvetica Neue"/>
                <a:sym typeface="Helvetica Neue"/>
              </a:rPr>
              <a:t>Tesnière 1959</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311700" y="16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Analyse en constituants</a:t>
            </a:r>
            <a:endParaRPr/>
          </a:p>
        </p:txBody>
      </p:sp>
      <p:sp>
        <p:nvSpPr>
          <p:cNvPr id="287" name="Google Shape;287;p40"/>
          <p:cNvSpPr txBox="1"/>
          <p:nvPr>
            <p:ph idx="1" type="body"/>
          </p:nvPr>
        </p:nvSpPr>
        <p:spPr>
          <a:xfrm>
            <a:off x="311700" y="734600"/>
            <a:ext cx="8520600" cy="100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Arbre de constituants = parenthésage</a:t>
            </a:r>
            <a:endParaRPr/>
          </a:p>
          <a:p>
            <a:pPr indent="0" lvl="0" marL="0" rtl="0" algn="l">
              <a:spcBef>
                <a:spcPts val="1200"/>
              </a:spcBef>
              <a:spcAft>
                <a:spcPts val="1200"/>
              </a:spcAft>
              <a:buNone/>
            </a:pPr>
            <a:r>
              <a:rPr lang="fr"/>
              <a:t> ✏️ Tu manges une glace à la fraise</a:t>
            </a:r>
            <a:endParaRPr/>
          </a:p>
        </p:txBody>
      </p:sp>
      <p:sp>
        <p:nvSpPr>
          <p:cNvPr id="288" name="Google Shape;28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89" name="Google Shape;289;p40"/>
          <p:cNvPicPr preferRelativeResize="0"/>
          <p:nvPr/>
        </p:nvPicPr>
        <p:blipFill rotWithShape="1">
          <a:blip r:embed="rId3">
            <a:alphaModFix/>
          </a:blip>
          <a:srcRect b="0" l="9679" r="13680" t="0"/>
          <a:stretch/>
        </p:blipFill>
        <p:spPr>
          <a:xfrm>
            <a:off x="212625" y="1889913"/>
            <a:ext cx="3472225" cy="3253576"/>
          </a:xfrm>
          <a:prstGeom prst="rect">
            <a:avLst/>
          </a:prstGeom>
          <a:noFill/>
          <a:ln>
            <a:noFill/>
          </a:ln>
        </p:spPr>
      </p:pic>
      <p:sp>
        <p:nvSpPr>
          <p:cNvPr id="290" name="Google Shape;290;p40"/>
          <p:cNvSpPr txBox="1"/>
          <p:nvPr/>
        </p:nvSpPr>
        <p:spPr>
          <a:xfrm>
            <a:off x="5029050" y="1976050"/>
            <a:ext cx="3443400" cy="26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Helvetica Neue"/>
                <a:ea typeface="Helvetica Neue"/>
                <a:cs typeface="Helvetica Neue"/>
                <a:sym typeface="Helvetica Neue"/>
              </a:rPr>
              <a:t>[</a:t>
            </a:r>
            <a:endParaRPr>
              <a:latin typeface="Helvetica Neue"/>
              <a:ea typeface="Helvetica Neue"/>
              <a:cs typeface="Helvetica Neue"/>
              <a:sym typeface="Helvetica Neue"/>
            </a:endParaRPr>
          </a:p>
          <a:p>
            <a:pPr indent="457200" lvl="0" marL="0" rtl="0" algn="l">
              <a:spcBef>
                <a:spcPts val="0"/>
              </a:spcBef>
              <a:spcAft>
                <a:spcPts val="0"/>
              </a:spcAft>
              <a:buNone/>
            </a:pPr>
            <a:r>
              <a:rPr lang="fr">
                <a:latin typeface="Helvetica Neue"/>
                <a:ea typeface="Helvetica Neue"/>
                <a:cs typeface="Helvetica Neue"/>
                <a:sym typeface="Helvetica Neue"/>
              </a:rPr>
              <a:t>[ tu/Cl</a:t>
            </a:r>
            <a:endParaRPr>
              <a:latin typeface="Helvetica Neue"/>
              <a:ea typeface="Helvetica Neue"/>
              <a:cs typeface="Helvetica Neue"/>
              <a:sym typeface="Helvetica Neue"/>
            </a:endParaRPr>
          </a:p>
          <a:p>
            <a:pPr indent="457200" lvl="0" marL="0" rtl="0" algn="l">
              <a:spcBef>
                <a:spcPts val="0"/>
              </a:spcBef>
              <a:spcAft>
                <a:spcPts val="0"/>
              </a:spcAft>
              <a:buNone/>
            </a:pPr>
            <a:r>
              <a:rPr lang="fr">
                <a:latin typeface="Helvetica Neue"/>
                <a:ea typeface="Helvetica Neue"/>
                <a:cs typeface="Helvetica Neue"/>
                <a:sym typeface="Helvetica Neue"/>
              </a:rPr>
              <a:t>]NP</a:t>
            </a:r>
            <a:endParaRPr>
              <a:latin typeface="Helvetica Neue"/>
              <a:ea typeface="Helvetica Neue"/>
              <a:cs typeface="Helvetica Neue"/>
              <a:sym typeface="Helvetica Neue"/>
            </a:endParaRPr>
          </a:p>
          <a:p>
            <a:pPr indent="457200" lvl="0" marL="0" rtl="0" algn="l">
              <a:spcBef>
                <a:spcPts val="0"/>
              </a:spcBef>
              <a:spcAft>
                <a:spcPts val="0"/>
              </a:spcAft>
              <a:buNone/>
            </a:pPr>
            <a:r>
              <a:rPr lang="fr">
                <a:latin typeface="Helvetica Neue"/>
                <a:ea typeface="Helvetica Neue"/>
                <a:cs typeface="Helvetica Neue"/>
                <a:sym typeface="Helvetica Neue"/>
              </a:rPr>
              <a:t>[ manges/V</a:t>
            </a:r>
            <a:endParaRPr>
              <a:latin typeface="Helvetica Neue"/>
              <a:ea typeface="Helvetica Neue"/>
              <a:cs typeface="Helvetica Neue"/>
              <a:sym typeface="Helvetica Neue"/>
            </a:endParaRPr>
          </a:p>
          <a:p>
            <a:pPr indent="457200" lvl="0" marL="45720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 une/D glace/N</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   			[ à/P</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   				[ la/D fraise/N</a:t>
            </a:r>
            <a:endParaRPr>
              <a:latin typeface="Helvetica Neue"/>
              <a:ea typeface="Helvetica Neue"/>
              <a:cs typeface="Helvetica Neue"/>
              <a:sym typeface="Helvetica Neue"/>
            </a:endParaRPr>
          </a:p>
          <a:p>
            <a:pPr indent="0" lvl="0" marL="0" rtl="0" algn="l">
              <a:spcBef>
                <a:spcPts val="0"/>
              </a:spcBef>
              <a:spcAft>
                <a:spcPts val="0"/>
              </a:spcAft>
              <a:buNone/>
            </a:pPr>
            <a:r>
              <a:rPr lang="fr">
                <a:latin typeface="Helvetica Neue"/>
                <a:ea typeface="Helvetica Neue"/>
                <a:cs typeface="Helvetica Neue"/>
                <a:sym typeface="Helvetica Neue"/>
              </a:rPr>
              <a:t>   				]NP</a:t>
            </a:r>
            <a:endParaRPr>
              <a:latin typeface="Helvetica Neue"/>
              <a:ea typeface="Helvetica Neue"/>
              <a:cs typeface="Helvetica Neue"/>
              <a:sym typeface="Helvetica Neue"/>
            </a:endParaRPr>
          </a:p>
          <a:p>
            <a:pPr indent="457200" lvl="0" marL="91440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]PP</a:t>
            </a:r>
            <a:endParaRPr>
              <a:latin typeface="Helvetica Neue"/>
              <a:ea typeface="Helvetica Neue"/>
              <a:cs typeface="Helvetica Neue"/>
              <a:sym typeface="Helvetica Neue"/>
            </a:endParaRPr>
          </a:p>
          <a:p>
            <a:pPr indent="0" lvl="0" marL="0" rtl="0" algn="l">
              <a:spcBef>
                <a:spcPts val="0"/>
              </a:spcBef>
              <a:spcAft>
                <a:spcPts val="0"/>
              </a:spcAft>
              <a:buNone/>
            </a:pPr>
            <a:r>
              <a:rPr lang="fr">
                <a:latin typeface="Helvetica Neue"/>
                <a:ea typeface="Helvetica Neue"/>
                <a:cs typeface="Helvetica Neue"/>
                <a:sym typeface="Helvetica Neue"/>
              </a:rPr>
              <a:t>   		 ]NP</a:t>
            </a:r>
            <a:endParaRPr>
              <a:latin typeface="Helvetica Neue"/>
              <a:ea typeface="Helvetica Neue"/>
              <a:cs typeface="Helvetica Neue"/>
              <a:sym typeface="Helvetica Neue"/>
            </a:endParaRPr>
          </a:p>
          <a:p>
            <a:pPr indent="457200" lvl="0" marL="0" rtl="0" algn="l">
              <a:spcBef>
                <a:spcPts val="0"/>
              </a:spcBef>
              <a:spcAft>
                <a:spcPts val="0"/>
              </a:spcAft>
              <a:buClr>
                <a:schemeClr val="dk1"/>
              </a:buClr>
              <a:buSzPts val="1100"/>
              <a:buFont typeface="Arial"/>
              <a:buNone/>
            </a:pPr>
            <a:r>
              <a:rPr lang="fr">
                <a:latin typeface="Helvetica Neue"/>
                <a:ea typeface="Helvetica Neue"/>
                <a:cs typeface="Helvetica Neue"/>
                <a:sym typeface="Helvetica Neue"/>
              </a:rPr>
              <a:t>]VP</a:t>
            </a:r>
            <a:endParaRPr>
              <a:latin typeface="Helvetica Neue"/>
              <a:ea typeface="Helvetica Neue"/>
              <a:cs typeface="Helvetica Neue"/>
              <a:sym typeface="Helvetica Neue"/>
            </a:endParaRPr>
          </a:p>
          <a:p>
            <a:pPr indent="0" lvl="0" marL="0" rtl="0" algn="l">
              <a:spcBef>
                <a:spcPts val="0"/>
              </a:spcBef>
              <a:spcAft>
                <a:spcPts val="0"/>
              </a:spcAft>
              <a:buNone/>
            </a:pPr>
            <a:r>
              <a:rPr lang="fr">
                <a:latin typeface="Helvetica Neue"/>
                <a:ea typeface="Helvetica Neue"/>
                <a:cs typeface="Helvetica Neue"/>
                <a:sym typeface="Helvetica Neue"/>
              </a:rPr>
              <a:t>]S</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Analyse en dépendance</a:t>
            </a:r>
            <a:endParaRPr/>
          </a:p>
        </p:txBody>
      </p:sp>
      <p:sp>
        <p:nvSpPr>
          <p:cNvPr id="296" name="Google Shape;296;p41"/>
          <p:cNvSpPr txBox="1"/>
          <p:nvPr>
            <p:ph idx="1" type="body"/>
          </p:nvPr>
        </p:nvSpPr>
        <p:spPr>
          <a:xfrm>
            <a:off x="311700" y="1152475"/>
            <a:ext cx="4176000" cy="9996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fr"/>
              <a:t>Arbre en dépendance</a:t>
            </a:r>
            <a:endParaRPr/>
          </a:p>
          <a:p>
            <a:pPr indent="0" lvl="0" marL="0" rtl="0" algn="l">
              <a:lnSpc>
                <a:spcPct val="95000"/>
              </a:lnSpc>
              <a:spcBef>
                <a:spcPts val="1200"/>
              </a:spcBef>
              <a:spcAft>
                <a:spcPts val="0"/>
              </a:spcAft>
              <a:buSzPts val="358"/>
              <a:buNone/>
            </a:pPr>
            <a:r>
              <a:rPr lang="fr"/>
              <a:t> ✏️ Tu manges une glace à la fraise</a:t>
            </a:r>
            <a:endParaRPr/>
          </a:p>
          <a:p>
            <a:pPr indent="0" lvl="0" marL="0" rtl="0" algn="l">
              <a:lnSpc>
                <a:spcPct val="95000"/>
              </a:lnSpc>
              <a:spcBef>
                <a:spcPts val="1200"/>
              </a:spcBef>
              <a:spcAft>
                <a:spcPts val="0"/>
              </a:spcAft>
              <a:buSzPts val="358"/>
              <a:buNone/>
            </a:pPr>
            <a:r>
              <a:t/>
            </a:r>
            <a:endParaRPr/>
          </a:p>
          <a:p>
            <a:pPr indent="0" lvl="0" marL="0" rtl="0" algn="l">
              <a:lnSpc>
                <a:spcPct val="95000"/>
              </a:lnSpc>
              <a:spcBef>
                <a:spcPts val="1200"/>
              </a:spcBef>
              <a:spcAft>
                <a:spcPts val="1200"/>
              </a:spcAft>
              <a:buSzPts val="358"/>
              <a:buNone/>
            </a:pPr>
            <a:r>
              <a:t/>
            </a:r>
            <a:endParaRPr/>
          </a:p>
        </p:txBody>
      </p:sp>
      <p:sp>
        <p:nvSpPr>
          <p:cNvPr id="297" name="Google Shape;29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98" name="Google Shape;298;p41"/>
          <p:cNvPicPr preferRelativeResize="0"/>
          <p:nvPr/>
        </p:nvPicPr>
        <p:blipFill>
          <a:blip r:embed="rId3">
            <a:alphaModFix/>
          </a:blip>
          <a:stretch>
            <a:fillRect/>
          </a:stretch>
        </p:blipFill>
        <p:spPr>
          <a:xfrm>
            <a:off x="407050" y="2895900"/>
            <a:ext cx="4989000" cy="1281400"/>
          </a:xfrm>
          <a:prstGeom prst="rect">
            <a:avLst/>
          </a:prstGeom>
          <a:noFill/>
          <a:ln>
            <a:noFill/>
          </a:ln>
        </p:spPr>
      </p:pic>
      <p:pic>
        <p:nvPicPr>
          <p:cNvPr id="299" name="Google Shape;299;p41"/>
          <p:cNvPicPr preferRelativeResize="0"/>
          <p:nvPr/>
        </p:nvPicPr>
        <p:blipFill>
          <a:blip r:embed="rId4">
            <a:alphaModFix/>
          </a:blip>
          <a:stretch>
            <a:fillRect/>
          </a:stretch>
        </p:blipFill>
        <p:spPr>
          <a:xfrm>
            <a:off x="5268875" y="1017725"/>
            <a:ext cx="3318993" cy="360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Mon parcours</a:t>
            </a:r>
            <a:endParaRPr/>
          </a:p>
        </p:txBody>
      </p:sp>
      <p:sp>
        <p:nvSpPr>
          <p:cNvPr id="77" name="Google Shape;77;p15"/>
          <p:cNvSpPr txBox="1"/>
          <p:nvPr>
            <p:ph idx="1" type="body"/>
          </p:nvPr>
        </p:nvSpPr>
        <p:spPr>
          <a:xfrm>
            <a:off x="311700" y="1152475"/>
            <a:ext cx="8520600" cy="19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Licence Fran</a:t>
            </a:r>
            <a:r>
              <a:rPr lang="fr"/>
              <a:t>çais et Allemand à l’Université de York (Royaume Uni)</a:t>
            </a:r>
            <a:endParaRPr/>
          </a:p>
          <a:p>
            <a:pPr indent="-342900" lvl="0" marL="457200" rtl="0" algn="l">
              <a:spcBef>
                <a:spcPts val="0"/>
              </a:spcBef>
              <a:spcAft>
                <a:spcPts val="0"/>
              </a:spcAft>
              <a:buSzPts val="1800"/>
              <a:buChar char="-"/>
            </a:pPr>
            <a:r>
              <a:rPr lang="fr"/>
              <a:t>PGCE (Master de Pédagogie) + Enseignement des langues au lycée</a:t>
            </a:r>
            <a:endParaRPr/>
          </a:p>
          <a:p>
            <a:pPr indent="-342900" lvl="0" marL="457200" rtl="0" algn="l">
              <a:spcBef>
                <a:spcPts val="0"/>
              </a:spcBef>
              <a:spcAft>
                <a:spcPts val="0"/>
              </a:spcAft>
              <a:buSzPts val="1800"/>
              <a:buChar char="-"/>
            </a:pPr>
            <a:r>
              <a:rPr lang="fr"/>
              <a:t>Master TAL</a:t>
            </a:r>
            <a:endParaRPr/>
          </a:p>
          <a:p>
            <a:pPr indent="-342900" lvl="0" marL="457200" rtl="0" algn="l">
              <a:spcBef>
                <a:spcPts val="0"/>
              </a:spcBef>
              <a:spcAft>
                <a:spcPts val="0"/>
              </a:spcAft>
              <a:buSzPts val="1800"/>
              <a:buChar char="-"/>
            </a:pPr>
            <a:r>
              <a:rPr lang="fr"/>
              <a:t>Doctorat - La catégorisation grammaticale: caractérisation et induction (directeur: Sylvain Kahane)</a:t>
            </a:r>
            <a:endParaRPr/>
          </a:p>
        </p:txBody>
      </p:sp>
      <p:pic>
        <p:nvPicPr>
          <p:cNvPr id="78" name="Google Shape;78;p15"/>
          <p:cNvPicPr preferRelativeResize="0"/>
          <p:nvPr/>
        </p:nvPicPr>
        <p:blipFill>
          <a:blip r:embed="rId3">
            <a:alphaModFix/>
          </a:blip>
          <a:stretch>
            <a:fillRect/>
          </a:stretch>
        </p:blipFill>
        <p:spPr>
          <a:xfrm>
            <a:off x="4626175" y="107151"/>
            <a:ext cx="4517826" cy="833500"/>
          </a:xfrm>
          <a:prstGeom prst="rect">
            <a:avLst/>
          </a:prstGeom>
          <a:noFill/>
          <a:ln>
            <a:noFill/>
          </a:ln>
        </p:spPr>
      </p:pic>
      <p:sp>
        <p:nvSpPr>
          <p:cNvPr id="79" name="Google Shape;79;p15"/>
          <p:cNvSpPr txBox="1"/>
          <p:nvPr>
            <p:ph type="title"/>
          </p:nvPr>
        </p:nvSpPr>
        <p:spPr>
          <a:xfrm>
            <a:off x="311700" y="3170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Votre tour</a:t>
            </a:r>
            <a:endParaRPr/>
          </a:p>
        </p:txBody>
      </p:sp>
      <p:sp>
        <p:nvSpPr>
          <p:cNvPr id="80" name="Google Shape;80;p15"/>
          <p:cNvSpPr txBox="1"/>
          <p:nvPr>
            <p:ph idx="1" type="body"/>
          </p:nvPr>
        </p:nvSpPr>
        <p:spPr>
          <a:xfrm>
            <a:off x="415000" y="3809325"/>
            <a:ext cx="8520600" cy="113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fr"/>
              <a:t>Linguistique ?</a:t>
            </a:r>
            <a:endParaRPr b="1"/>
          </a:p>
          <a:p>
            <a:pPr indent="-342900" lvl="0" marL="457200" rtl="0" algn="l">
              <a:spcBef>
                <a:spcPts val="0"/>
              </a:spcBef>
              <a:spcAft>
                <a:spcPts val="0"/>
              </a:spcAft>
              <a:buSzPts val="1800"/>
              <a:buChar char="-"/>
            </a:pPr>
            <a:r>
              <a:rPr b="1" lang="fr"/>
              <a:t>TAL ?</a:t>
            </a:r>
            <a:endParaRPr b="1"/>
          </a:p>
          <a:p>
            <a:pPr indent="-342900" lvl="0" marL="457200" rtl="0" algn="l">
              <a:spcBef>
                <a:spcPts val="0"/>
              </a:spcBef>
              <a:spcAft>
                <a:spcPts val="0"/>
              </a:spcAft>
              <a:buSzPts val="1800"/>
              <a:buChar char="-"/>
            </a:pPr>
            <a:r>
              <a:rPr b="1" lang="fr"/>
              <a:t>Langues vivantes ?</a:t>
            </a:r>
            <a:endParaRPr b="1"/>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20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Analyse en dépendance</a:t>
            </a:r>
            <a:endParaRPr/>
          </a:p>
        </p:txBody>
      </p:sp>
      <p:sp>
        <p:nvSpPr>
          <p:cNvPr id="305" name="Google Shape;30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06" name="Google Shape;306;p42"/>
          <p:cNvPicPr preferRelativeResize="0"/>
          <p:nvPr/>
        </p:nvPicPr>
        <p:blipFill>
          <a:blip r:embed="rId3">
            <a:alphaModFix/>
          </a:blip>
          <a:stretch>
            <a:fillRect/>
          </a:stretch>
        </p:blipFill>
        <p:spPr>
          <a:xfrm>
            <a:off x="451750" y="779442"/>
            <a:ext cx="7958400" cy="2704458"/>
          </a:xfrm>
          <a:prstGeom prst="rect">
            <a:avLst/>
          </a:prstGeom>
          <a:noFill/>
          <a:ln>
            <a:noFill/>
          </a:ln>
        </p:spPr>
      </p:pic>
      <p:sp>
        <p:nvSpPr>
          <p:cNvPr id="307" name="Google Shape;307;p42"/>
          <p:cNvSpPr txBox="1"/>
          <p:nvPr/>
        </p:nvSpPr>
        <p:spPr>
          <a:xfrm>
            <a:off x="514050" y="3568200"/>
            <a:ext cx="7958400" cy="1575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Helvetica Neue"/>
              <a:buChar char="●"/>
            </a:pPr>
            <a:r>
              <a:rPr lang="fr" sz="1700">
                <a:latin typeface="Helvetica Neue"/>
                <a:ea typeface="Helvetica Neue"/>
                <a:cs typeface="Helvetica Neue"/>
                <a:sym typeface="Helvetica Neue"/>
              </a:rPr>
              <a:t>Chaque </a:t>
            </a:r>
            <a:r>
              <a:rPr b="1" lang="fr" sz="1700">
                <a:latin typeface="Helvetica Neue"/>
                <a:ea typeface="Helvetica Neue"/>
                <a:cs typeface="Helvetica Neue"/>
                <a:sym typeface="Helvetica Neue"/>
              </a:rPr>
              <a:t>mot </a:t>
            </a:r>
            <a:r>
              <a:rPr lang="fr" sz="1700">
                <a:latin typeface="Helvetica Neue"/>
                <a:ea typeface="Helvetica Neue"/>
                <a:cs typeface="Helvetica Neue"/>
                <a:sym typeface="Helvetica Neue"/>
              </a:rPr>
              <a:t>est un </a:t>
            </a:r>
            <a:r>
              <a:rPr b="1" lang="fr" sz="1700">
                <a:latin typeface="Helvetica Neue"/>
                <a:ea typeface="Helvetica Neue"/>
                <a:cs typeface="Helvetica Neue"/>
                <a:sym typeface="Helvetica Neue"/>
              </a:rPr>
              <a:t>noeud </a:t>
            </a:r>
            <a:r>
              <a:rPr lang="fr" sz="1700">
                <a:latin typeface="Helvetica Neue"/>
                <a:ea typeface="Helvetica Neue"/>
                <a:cs typeface="Helvetica Neue"/>
                <a:sym typeface="Helvetica Neue"/>
              </a:rPr>
              <a:t>dans l’arbre</a:t>
            </a:r>
            <a:endParaRPr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fr" sz="1700">
                <a:latin typeface="Helvetica Neue"/>
                <a:ea typeface="Helvetica Neue"/>
                <a:cs typeface="Helvetica Neue"/>
                <a:sym typeface="Helvetica Neue"/>
              </a:rPr>
              <a:t>Chaque </a:t>
            </a:r>
            <a:r>
              <a:rPr b="1" lang="fr" sz="1700">
                <a:latin typeface="Helvetica Neue"/>
                <a:ea typeface="Helvetica Neue"/>
                <a:cs typeface="Helvetica Neue"/>
                <a:sym typeface="Helvetica Neue"/>
              </a:rPr>
              <a:t>relation syntaxique</a:t>
            </a:r>
            <a:r>
              <a:rPr lang="fr" sz="1700">
                <a:latin typeface="Helvetica Neue"/>
                <a:ea typeface="Helvetica Neue"/>
                <a:cs typeface="Helvetica Neue"/>
                <a:sym typeface="Helvetica Neue"/>
              </a:rPr>
              <a:t> est une </a:t>
            </a:r>
            <a:r>
              <a:rPr b="1" lang="fr" sz="1700">
                <a:latin typeface="Helvetica Neue"/>
                <a:ea typeface="Helvetica Neue"/>
                <a:cs typeface="Helvetica Neue"/>
                <a:sym typeface="Helvetica Neue"/>
              </a:rPr>
              <a:t>arête </a:t>
            </a:r>
            <a:r>
              <a:rPr lang="fr" sz="1700">
                <a:latin typeface="Helvetica Neue"/>
                <a:ea typeface="Helvetica Neue"/>
                <a:cs typeface="Helvetica Neue"/>
                <a:sym typeface="Helvetica Neue"/>
              </a:rPr>
              <a:t>dans l’arbre</a:t>
            </a:r>
            <a:endParaRPr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fr" sz="1700">
                <a:latin typeface="Helvetica Neue"/>
                <a:ea typeface="Helvetica Neue"/>
                <a:cs typeface="Helvetica Neue"/>
                <a:sym typeface="Helvetica Neue"/>
              </a:rPr>
              <a:t>Structure minimale : </a:t>
            </a:r>
            <a:r>
              <a:rPr i="1" lang="fr" sz="1700">
                <a:latin typeface="Helvetica Neue"/>
                <a:ea typeface="Helvetica Neue"/>
                <a:cs typeface="Helvetica Neue"/>
                <a:sym typeface="Helvetica Neue"/>
              </a:rPr>
              <a:t>n-1</a:t>
            </a:r>
            <a:r>
              <a:rPr lang="fr" sz="1700">
                <a:latin typeface="Helvetica Neue"/>
                <a:ea typeface="Helvetica Neue"/>
                <a:cs typeface="Helvetica Neue"/>
                <a:sym typeface="Helvetica Neue"/>
              </a:rPr>
              <a:t> connexions pour </a:t>
            </a:r>
            <a:r>
              <a:rPr i="1" lang="fr" sz="1700">
                <a:latin typeface="Helvetica Neue"/>
                <a:ea typeface="Helvetica Neue"/>
                <a:cs typeface="Helvetica Neue"/>
                <a:sym typeface="Helvetica Neue"/>
              </a:rPr>
              <a:t>n</a:t>
            </a:r>
            <a:r>
              <a:rPr lang="fr" sz="1700">
                <a:latin typeface="Helvetica Neue"/>
                <a:ea typeface="Helvetica Neue"/>
                <a:cs typeface="Helvetica Neue"/>
                <a:sym typeface="Helvetica Neue"/>
              </a:rPr>
              <a:t> nœuds/mots</a:t>
            </a:r>
            <a:endParaRPr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fr" sz="1700">
                <a:latin typeface="Helvetica Neue"/>
                <a:ea typeface="Helvetica Neue"/>
                <a:cs typeface="Helvetica Neue"/>
                <a:sym typeface="Helvetica Neue"/>
              </a:rPr>
              <a:t>Des outils disponibles : système de requêtes, algorithmes de parsing, etc</a:t>
            </a:r>
            <a:r>
              <a:rPr lang="fr" sz="1700">
                <a:latin typeface="Helvetica Neue"/>
                <a:ea typeface="Helvetica Neue"/>
                <a:cs typeface="Helvetica Neue"/>
                <a:sym typeface="Helvetica Neue"/>
              </a:rPr>
              <a:t>.</a:t>
            </a:r>
            <a:endParaRPr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fr" sz="1700">
                <a:latin typeface="Helvetica Neue"/>
                <a:ea typeface="Helvetica Neue"/>
                <a:cs typeface="Helvetica Neue"/>
                <a:sym typeface="Helvetica Neue"/>
              </a:rPr>
              <a:t>Évaluation des parsers plus simple</a:t>
            </a:r>
            <a:endParaRPr sz="20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Un arbre enraciné et étiqueté </a:t>
            </a:r>
            <a:endParaRPr/>
          </a:p>
        </p:txBody>
      </p:sp>
      <p:sp>
        <p:nvSpPr>
          <p:cNvPr id="313" name="Google Shape;31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14" name="Google Shape;314;p43"/>
          <p:cNvPicPr preferRelativeResize="0"/>
          <p:nvPr/>
        </p:nvPicPr>
        <p:blipFill rotWithShape="1">
          <a:blip r:embed="rId3">
            <a:alphaModFix/>
          </a:blip>
          <a:srcRect b="0" l="0" r="0" t="0"/>
          <a:stretch/>
        </p:blipFill>
        <p:spPr>
          <a:xfrm>
            <a:off x="1268525" y="3186400"/>
            <a:ext cx="6021699" cy="1794950"/>
          </a:xfrm>
          <a:prstGeom prst="rect">
            <a:avLst/>
          </a:prstGeom>
          <a:noFill/>
          <a:ln>
            <a:noFill/>
          </a:ln>
        </p:spPr>
      </p:pic>
      <p:pic>
        <p:nvPicPr>
          <p:cNvPr id="315" name="Google Shape;315;p43"/>
          <p:cNvPicPr preferRelativeResize="0"/>
          <p:nvPr/>
        </p:nvPicPr>
        <p:blipFill>
          <a:blip r:embed="rId4">
            <a:alphaModFix/>
          </a:blip>
          <a:stretch>
            <a:fillRect/>
          </a:stretch>
        </p:blipFill>
        <p:spPr>
          <a:xfrm>
            <a:off x="2744637" y="1075375"/>
            <a:ext cx="3069475" cy="1496375"/>
          </a:xfrm>
          <a:prstGeom prst="rect">
            <a:avLst/>
          </a:prstGeom>
          <a:noFill/>
          <a:ln cap="flat" cmpd="sng" w="9525">
            <a:solidFill>
              <a:schemeClr val="dk2"/>
            </a:solidFill>
            <a:prstDash val="solid"/>
            <a:round/>
            <a:headEnd len="sm" w="sm" type="none"/>
            <a:tailEnd len="sm" w="sm" type="none"/>
          </a:ln>
        </p:spPr>
      </p:pic>
      <p:sp>
        <p:nvSpPr>
          <p:cNvPr id="316" name="Google Shape;316;p43"/>
          <p:cNvSpPr txBox="1"/>
          <p:nvPr/>
        </p:nvSpPr>
        <p:spPr>
          <a:xfrm>
            <a:off x="311700" y="2736500"/>
            <a:ext cx="2944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latin typeface="Helvetica Neue"/>
                <a:ea typeface="Helvetica Neue"/>
                <a:cs typeface="Helvetica Neue"/>
                <a:sym typeface="Helvetica Neue"/>
              </a:rPr>
              <a:t>Quelques notions importantes :</a:t>
            </a:r>
            <a:endParaRPr b="1">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Pourquoi fait-on des treebanks</a:t>
            </a:r>
            <a:r>
              <a:rPr lang="fr"/>
              <a:t>?</a:t>
            </a:r>
            <a:endParaRPr/>
          </a:p>
        </p:txBody>
      </p:sp>
      <p:sp>
        <p:nvSpPr>
          <p:cNvPr id="322" name="Google Shape;322;p44"/>
          <p:cNvSpPr txBox="1"/>
          <p:nvPr>
            <p:ph idx="1" type="body"/>
          </p:nvPr>
        </p:nvSpPr>
        <p:spPr>
          <a:xfrm>
            <a:off x="311700" y="1152475"/>
            <a:ext cx="8520600" cy="3949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fr"/>
              <a:t>À l'ère pré-numérique :</a:t>
            </a:r>
            <a:endParaRPr b="1"/>
          </a:p>
          <a:p>
            <a:pPr indent="-325755" lvl="0" marL="457200" rtl="0" algn="l">
              <a:spcBef>
                <a:spcPts val="1200"/>
              </a:spcBef>
              <a:spcAft>
                <a:spcPts val="0"/>
              </a:spcAft>
              <a:buSzPct val="100000"/>
              <a:buChar char="●"/>
            </a:pPr>
            <a:r>
              <a:rPr lang="fr"/>
              <a:t>À des fins pédagogiques (trouver des exemples de constructions).</a:t>
            </a:r>
            <a:endParaRPr/>
          </a:p>
          <a:p>
            <a:pPr indent="-325755" lvl="0" marL="457200" rtl="0" algn="l">
              <a:spcBef>
                <a:spcPts val="0"/>
              </a:spcBef>
              <a:spcAft>
                <a:spcPts val="0"/>
              </a:spcAft>
              <a:buSzPct val="100000"/>
              <a:buChar char="●"/>
            </a:pPr>
            <a:r>
              <a:rPr lang="fr"/>
              <a:t>À des fins théoriques (tester une théorie linguistique à l'aide d'exemples réels).</a:t>
            </a:r>
            <a:endParaRPr/>
          </a:p>
          <a:p>
            <a:pPr indent="0" lvl="0" marL="0" rtl="0" algn="l">
              <a:spcBef>
                <a:spcPts val="1200"/>
              </a:spcBef>
              <a:spcAft>
                <a:spcPts val="0"/>
              </a:spcAft>
              <a:buNone/>
            </a:pPr>
            <a:r>
              <a:rPr b="1" lang="fr"/>
              <a:t>À l'époque pré-LLM :</a:t>
            </a:r>
            <a:endParaRPr b="1"/>
          </a:p>
          <a:p>
            <a:pPr indent="-325755" lvl="0" marL="457200" rtl="0" algn="l">
              <a:spcBef>
                <a:spcPts val="1200"/>
              </a:spcBef>
              <a:spcAft>
                <a:spcPts val="0"/>
              </a:spcAft>
              <a:buSzPct val="100000"/>
              <a:buChar char="●"/>
            </a:pPr>
            <a:r>
              <a:rPr lang="fr"/>
              <a:t>Comme entrée et sortie dans les outils de TAL : création et évaluation des parseurs, extraction d’information, traduction automatique</a:t>
            </a:r>
            <a:endParaRPr/>
          </a:p>
          <a:p>
            <a:pPr indent="-325755" lvl="0" marL="457200" rtl="0" algn="l">
              <a:spcBef>
                <a:spcPts val="0"/>
              </a:spcBef>
              <a:spcAft>
                <a:spcPts val="0"/>
              </a:spcAft>
              <a:buSzPct val="100000"/>
              <a:buChar char="●"/>
            </a:pPr>
            <a:r>
              <a:rPr lang="fr"/>
              <a:t>Pour la recherche linguistique,  l'extraction de grammaires</a:t>
            </a:r>
            <a:endParaRPr/>
          </a:p>
          <a:p>
            <a:pPr indent="0" lvl="0" marL="0" rtl="0" algn="l">
              <a:spcBef>
                <a:spcPts val="1200"/>
              </a:spcBef>
              <a:spcAft>
                <a:spcPts val="0"/>
              </a:spcAft>
              <a:buNone/>
            </a:pPr>
            <a:r>
              <a:rPr b="1" lang="fr"/>
              <a:t>Après les LLMs : </a:t>
            </a:r>
            <a:endParaRPr b="1"/>
          </a:p>
          <a:p>
            <a:pPr indent="-325755" lvl="0" marL="457200" rtl="0" algn="l">
              <a:spcBef>
                <a:spcPts val="1200"/>
              </a:spcBef>
              <a:spcAft>
                <a:spcPts val="0"/>
              </a:spcAft>
              <a:buSzPct val="100000"/>
              <a:buChar char="●"/>
            </a:pPr>
            <a:r>
              <a:rPr lang="fr"/>
              <a:t>L'enseignement</a:t>
            </a:r>
            <a:endParaRPr/>
          </a:p>
          <a:p>
            <a:pPr indent="-325755" lvl="0" marL="457200" rtl="0" algn="l">
              <a:spcBef>
                <a:spcPts val="0"/>
              </a:spcBef>
              <a:spcAft>
                <a:spcPts val="0"/>
              </a:spcAft>
              <a:buSzPct val="100000"/>
              <a:buChar char="●"/>
            </a:pPr>
            <a:r>
              <a:rPr lang="fr"/>
              <a:t>Évaluation des systèmes de TAL et de LLMs</a:t>
            </a:r>
            <a:endParaRPr/>
          </a:p>
          <a:p>
            <a:pPr indent="-325755" lvl="0" marL="457200" rtl="0" algn="l">
              <a:spcBef>
                <a:spcPts val="0"/>
              </a:spcBef>
              <a:spcAft>
                <a:spcPts val="0"/>
              </a:spcAft>
              <a:buSzPct val="100000"/>
              <a:buChar char="●"/>
            </a:pPr>
            <a:r>
              <a:rPr lang="fr"/>
              <a:t>Dans des </a:t>
            </a:r>
            <a:r>
              <a:rPr lang="fr"/>
              <a:t>scénarios</a:t>
            </a:r>
            <a:r>
              <a:rPr lang="fr"/>
              <a:t> avec peu de données</a:t>
            </a:r>
            <a:endParaRPr/>
          </a:p>
          <a:p>
            <a:pPr indent="-325755" lvl="0" marL="457200" rtl="0" algn="l">
              <a:spcBef>
                <a:spcPts val="0"/>
              </a:spcBef>
              <a:spcAft>
                <a:spcPts val="0"/>
              </a:spcAft>
              <a:buSzPct val="100000"/>
              <a:buChar char="●"/>
            </a:pPr>
            <a:r>
              <a:rPr lang="fr"/>
              <a:t>Pour la recherche linguistique (syntaxe, typologie, extraction de grammaires à partir de corpus)</a:t>
            </a:r>
            <a:endParaRPr/>
          </a:p>
        </p:txBody>
      </p:sp>
      <p:sp>
        <p:nvSpPr>
          <p:cNvPr id="323" name="Google Shape;32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 quoi servent les treebanks ?</a:t>
            </a:r>
            <a:endParaRPr/>
          </a:p>
        </p:txBody>
      </p:sp>
      <p:sp>
        <p:nvSpPr>
          <p:cNvPr id="329" name="Google Shape;329;p45"/>
          <p:cNvSpPr txBox="1"/>
          <p:nvPr>
            <p:ph idx="1" type="body"/>
          </p:nvPr>
        </p:nvSpPr>
        <p:spPr>
          <a:xfrm>
            <a:off x="311700" y="1152475"/>
            <a:ext cx="8520600" cy="87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Y a-t-il un ordre différent NOUN/ADJ en fonction des langues ? Si oui, où le français se situe-t-il ? Quelles sont les langues qui se comportent différemment ?</a:t>
            </a:r>
            <a:endParaRPr/>
          </a:p>
        </p:txBody>
      </p:sp>
      <p:sp>
        <p:nvSpPr>
          <p:cNvPr id="330" name="Google Shape;33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31" name="Google Shape;331;p45"/>
          <p:cNvPicPr preferRelativeResize="0"/>
          <p:nvPr/>
        </p:nvPicPr>
        <p:blipFill>
          <a:blip r:embed="rId3">
            <a:alphaModFix/>
          </a:blip>
          <a:stretch>
            <a:fillRect/>
          </a:stretch>
        </p:blipFill>
        <p:spPr>
          <a:xfrm>
            <a:off x="823727" y="2027277"/>
            <a:ext cx="7622407" cy="307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422725" y="2249850"/>
            <a:ext cx="8520600" cy="64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Syntaxe 101 : Rappel des notions de base</a:t>
            </a:r>
            <a:endParaRPr/>
          </a:p>
        </p:txBody>
      </p:sp>
      <p:sp>
        <p:nvSpPr>
          <p:cNvPr id="337" name="Google Shape;337;p46"/>
          <p:cNvSpPr txBox="1"/>
          <p:nvPr>
            <p:ph idx="1" type="body"/>
          </p:nvPr>
        </p:nvSpPr>
        <p:spPr>
          <a:xfrm>
            <a:off x="311700" y="1853550"/>
            <a:ext cx="8520600" cy="7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8" name="Google Shape;33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a:t>
            </a:r>
            <a:endParaRPr/>
          </a:p>
        </p:txBody>
      </p:sp>
      <p:sp>
        <p:nvSpPr>
          <p:cNvPr id="344" name="Google Shape;34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fr"/>
              <a:t>étude de la manière de laquelle les mots (et/ou les morphèmes) s’organisent pour former des unités plus larges (groupes/syntagmes, propositions, phrases)</a:t>
            </a:r>
            <a:endParaRPr i="1"/>
          </a:p>
          <a:p>
            <a:pPr indent="0" lvl="0" marL="0" rtl="0" algn="l">
              <a:spcBef>
                <a:spcPts val="1200"/>
              </a:spcBef>
              <a:spcAft>
                <a:spcPts val="0"/>
              </a:spcAft>
              <a:buNone/>
            </a:pPr>
            <a:r>
              <a:t/>
            </a:r>
            <a:endParaRPr i="1"/>
          </a:p>
          <a:p>
            <a:pPr indent="0" lvl="0" marL="0" rtl="0" algn="l">
              <a:spcBef>
                <a:spcPts val="1200"/>
              </a:spcBef>
              <a:spcAft>
                <a:spcPts val="0"/>
              </a:spcAft>
              <a:buNone/>
            </a:pPr>
            <a:r>
              <a:rPr b="1" lang="fr"/>
              <a:t>Thématiques centrales :</a:t>
            </a:r>
            <a:endParaRPr b="1"/>
          </a:p>
          <a:p>
            <a:pPr indent="-342900" lvl="0" marL="457200" rtl="0" algn="l">
              <a:spcBef>
                <a:spcPts val="1200"/>
              </a:spcBef>
              <a:spcAft>
                <a:spcPts val="0"/>
              </a:spcAft>
              <a:buSzPts val="1800"/>
              <a:buChar char="-"/>
            </a:pPr>
            <a:r>
              <a:rPr lang="fr"/>
              <a:t>relations grammaticales</a:t>
            </a:r>
            <a:endParaRPr/>
          </a:p>
          <a:p>
            <a:pPr indent="-342900" lvl="0" marL="457200" rtl="0" algn="l">
              <a:spcBef>
                <a:spcPts val="0"/>
              </a:spcBef>
              <a:spcAft>
                <a:spcPts val="0"/>
              </a:spcAft>
              <a:buSzPts val="1800"/>
              <a:buChar char="-"/>
            </a:pPr>
            <a:r>
              <a:rPr lang="fr"/>
              <a:t>ordre des mots</a:t>
            </a:r>
            <a:endParaRPr/>
          </a:p>
          <a:p>
            <a:pPr indent="-342900" lvl="0" marL="457200" rtl="0" algn="l">
              <a:spcBef>
                <a:spcPts val="0"/>
              </a:spcBef>
              <a:spcAft>
                <a:spcPts val="0"/>
              </a:spcAft>
              <a:buSzPts val="1800"/>
              <a:buChar char="-"/>
            </a:pPr>
            <a:r>
              <a:rPr lang="fr"/>
              <a:t>structure hiérarchique de la phrase</a:t>
            </a:r>
            <a:endParaRPr/>
          </a:p>
          <a:p>
            <a:pPr indent="-342900" lvl="0" marL="457200" rtl="0" algn="l">
              <a:spcBef>
                <a:spcPts val="0"/>
              </a:spcBef>
              <a:spcAft>
                <a:spcPts val="0"/>
              </a:spcAft>
              <a:buSzPts val="1800"/>
              <a:buChar char="-"/>
            </a:pPr>
            <a:r>
              <a:rPr lang="fr"/>
              <a:t>accord</a:t>
            </a:r>
            <a:endParaRPr/>
          </a:p>
          <a:p>
            <a:pPr indent="-342900" lvl="0" marL="457200" rtl="0" algn="l">
              <a:spcBef>
                <a:spcPts val="0"/>
              </a:spcBef>
              <a:spcAft>
                <a:spcPts val="0"/>
              </a:spcAft>
              <a:buSzPts val="1800"/>
              <a:buChar char="-"/>
            </a:pPr>
            <a:r>
              <a:rPr lang="fr"/>
              <a:t>variation entre les langues</a:t>
            </a:r>
            <a:endParaRPr/>
          </a:p>
          <a:p>
            <a:pPr indent="0" lvl="0" marL="0" rtl="0" algn="l">
              <a:spcBef>
                <a:spcPts val="1200"/>
              </a:spcBef>
              <a:spcAft>
                <a:spcPts val="1200"/>
              </a:spcAft>
              <a:buNone/>
            </a:pPr>
            <a:r>
              <a:t/>
            </a:r>
            <a:endParaRPr/>
          </a:p>
        </p:txBody>
      </p:sp>
      <p:sp>
        <p:nvSpPr>
          <p:cNvPr id="345" name="Google Shape;34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a:t>
            </a:r>
            <a:endParaRPr/>
          </a:p>
        </p:txBody>
      </p:sp>
      <p:sp>
        <p:nvSpPr>
          <p:cNvPr id="351" name="Google Shape;35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Théories syntaxiques majeures :</a:t>
            </a:r>
            <a:endParaRPr/>
          </a:p>
          <a:p>
            <a:pPr indent="-342900" lvl="0" marL="457200" rtl="0" algn="l">
              <a:spcBef>
                <a:spcPts val="1200"/>
              </a:spcBef>
              <a:spcAft>
                <a:spcPts val="0"/>
              </a:spcAft>
              <a:buSzPts val="1800"/>
              <a:buChar char="-"/>
            </a:pPr>
            <a:r>
              <a:rPr lang="fr"/>
              <a:t>Grammaires en dépendances (L. Tesnière, Théorie Sens⇔Texte)</a:t>
            </a:r>
            <a:endParaRPr/>
          </a:p>
          <a:p>
            <a:pPr indent="-342900" lvl="0" marL="457200" rtl="0" algn="l">
              <a:spcBef>
                <a:spcPts val="0"/>
              </a:spcBef>
              <a:spcAft>
                <a:spcPts val="0"/>
              </a:spcAft>
              <a:buSzPts val="1800"/>
              <a:buChar char="-"/>
            </a:pPr>
            <a:r>
              <a:rPr lang="fr"/>
              <a:t>Grammaires catégorielles (Tree Adjoining Grammar de A. Joshi)</a:t>
            </a:r>
            <a:endParaRPr/>
          </a:p>
          <a:p>
            <a:pPr indent="-342900" lvl="0" marL="457200" rtl="0" algn="l">
              <a:spcBef>
                <a:spcPts val="0"/>
              </a:spcBef>
              <a:spcAft>
                <a:spcPts val="0"/>
              </a:spcAft>
              <a:buSzPts val="1800"/>
              <a:buChar char="-"/>
            </a:pPr>
            <a:r>
              <a:rPr lang="fr"/>
              <a:t>Syntaxe générative (N. Chomski)</a:t>
            </a:r>
            <a:endParaRPr/>
          </a:p>
          <a:p>
            <a:pPr indent="-342900" lvl="0" marL="457200" rtl="0" algn="l">
              <a:spcBef>
                <a:spcPts val="0"/>
              </a:spcBef>
              <a:spcAft>
                <a:spcPts val="0"/>
              </a:spcAft>
              <a:buSzPts val="1800"/>
              <a:buChar char="-"/>
            </a:pPr>
            <a:r>
              <a:rPr lang="fr"/>
              <a:t>Grammaires cognitives (Construction Grammar, e.g. Fillmore)</a:t>
            </a:r>
            <a:endParaRPr/>
          </a:p>
          <a:p>
            <a:pPr indent="0" lvl="0" marL="0" rtl="0" algn="l">
              <a:spcBef>
                <a:spcPts val="1200"/>
              </a:spcBef>
              <a:spcAft>
                <a:spcPts val="0"/>
              </a:spcAft>
              <a:buNone/>
            </a:pPr>
            <a:r>
              <a:rPr b="1" lang="fr"/>
              <a:t>La représentation de la phrase et de sa structure varient d’une théorie à l’autre</a:t>
            </a:r>
            <a:endParaRPr b="1"/>
          </a:p>
          <a:p>
            <a:pPr indent="0" lvl="0" marL="0" rtl="0" algn="l">
              <a:spcBef>
                <a:spcPts val="1200"/>
              </a:spcBef>
              <a:spcAft>
                <a:spcPts val="1200"/>
              </a:spcAft>
              <a:buNone/>
            </a:pPr>
            <a:r>
              <a:t/>
            </a:r>
            <a:endParaRPr/>
          </a:p>
        </p:txBody>
      </p:sp>
      <p:sp>
        <p:nvSpPr>
          <p:cNvPr id="352" name="Google Shape;35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à l’intérieur d’une proposition simple</a:t>
            </a:r>
            <a:endParaRPr/>
          </a:p>
        </p:txBody>
      </p:sp>
      <p:sp>
        <p:nvSpPr>
          <p:cNvPr id="358" name="Google Shape;358;p49"/>
          <p:cNvSpPr txBox="1"/>
          <p:nvPr>
            <p:ph idx="1" type="body"/>
          </p:nvPr>
        </p:nvSpPr>
        <p:spPr>
          <a:xfrm>
            <a:off x="311700" y="1152475"/>
            <a:ext cx="4046400" cy="3904500"/>
          </a:xfrm>
          <a:prstGeom prst="rect">
            <a:avLst/>
          </a:prstGeom>
        </p:spPr>
        <p:txBody>
          <a:bodyPr anchorCtr="0" anchor="t" bIns="91425" lIns="91425" spcFirstLastPara="1" rIns="91425" wrap="square" tIns="91425">
            <a:normAutofit fontScale="70000" lnSpcReduction="20000"/>
          </a:bodyPr>
          <a:lstStyle/>
          <a:p>
            <a:pPr indent="-343239" lvl="0" marL="457200" rtl="0" algn="l">
              <a:spcBef>
                <a:spcPts val="0"/>
              </a:spcBef>
              <a:spcAft>
                <a:spcPts val="0"/>
              </a:spcAft>
              <a:buSzPct val="100000"/>
              <a:buAutoNum type="arabicPeriod"/>
            </a:pPr>
            <a:r>
              <a:rPr b="1" lang="fr" sz="2579"/>
              <a:t>Jean</a:t>
            </a:r>
            <a:r>
              <a:rPr lang="fr" sz="2579"/>
              <a:t> mange une pomme </a:t>
            </a:r>
            <a:endParaRPr sz="2579"/>
          </a:p>
          <a:p>
            <a:pPr indent="0" lvl="0" marL="457200" rtl="0" algn="l">
              <a:spcBef>
                <a:spcPts val="1200"/>
              </a:spcBef>
              <a:spcAft>
                <a:spcPts val="0"/>
              </a:spcAft>
              <a:buNone/>
            </a:pPr>
            <a:r>
              <a:t/>
            </a:r>
            <a:endParaRPr sz="2579"/>
          </a:p>
          <a:p>
            <a:pPr indent="-343239" lvl="0" marL="457200" rtl="0" algn="l">
              <a:spcBef>
                <a:spcPts val="1200"/>
              </a:spcBef>
              <a:spcAft>
                <a:spcPts val="0"/>
              </a:spcAft>
              <a:buSzPct val="100000"/>
              <a:buAutoNum type="arabicPeriod"/>
            </a:pPr>
            <a:r>
              <a:rPr lang="fr" sz="2579"/>
              <a:t>Jean </a:t>
            </a:r>
            <a:r>
              <a:rPr b="1" lang="fr" sz="2579"/>
              <a:t>mange </a:t>
            </a:r>
            <a:r>
              <a:rPr lang="fr" sz="2579"/>
              <a:t>une pomme</a:t>
            </a:r>
            <a:endParaRPr sz="2579"/>
          </a:p>
          <a:p>
            <a:pPr indent="0" lvl="0" marL="0" rtl="0" algn="l">
              <a:spcBef>
                <a:spcPts val="1200"/>
              </a:spcBef>
              <a:spcAft>
                <a:spcPts val="0"/>
              </a:spcAft>
              <a:buNone/>
            </a:pPr>
            <a:r>
              <a:t/>
            </a:r>
            <a:endParaRPr sz="2579"/>
          </a:p>
          <a:p>
            <a:pPr indent="0" lvl="0" marL="0" rtl="0" algn="l">
              <a:spcBef>
                <a:spcPts val="1200"/>
              </a:spcBef>
              <a:spcAft>
                <a:spcPts val="0"/>
              </a:spcAft>
              <a:buNone/>
            </a:pPr>
            <a:r>
              <a:t/>
            </a:r>
            <a:endParaRPr sz="2579"/>
          </a:p>
          <a:p>
            <a:pPr indent="-343239" lvl="0" marL="457200" rtl="0" algn="l">
              <a:spcBef>
                <a:spcPts val="1200"/>
              </a:spcBef>
              <a:spcAft>
                <a:spcPts val="0"/>
              </a:spcAft>
              <a:buSzPct val="100000"/>
              <a:buAutoNum type="arabicPeriod"/>
            </a:pPr>
            <a:r>
              <a:rPr lang="fr" sz="2579"/>
              <a:t>Jean mange </a:t>
            </a:r>
            <a:r>
              <a:rPr b="1" lang="fr" sz="2579"/>
              <a:t>une pomme</a:t>
            </a:r>
            <a:endParaRPr b="1" sz="2579"/>
          </a:p>
          <a:p>
            <a:pPr indent="0" lvl="0" marL="0" rtl="0" algn="l">
              <a:spcBef>
                <a:spcPts val="1200"/>
              </a:spcBef>
              <a:spcAft>
                <a:spcPts val="0"/>
              </a:spcAft>
              <a:buNone/>
            </a:pPr>
            <a:r>
              <a:t/>
            </a:r>
            <a:endParaRPr b="1"/>
          </a:p>
          <a:p>
            <a:pPr indent="0" lvl="0" marL="45720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sp>
        <p:nvSpPr>
          <p:cNvPr id="359" name="Google Shape;35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60" name="Google Shape;360;p49"/>
          <p:cNvSpPr txBox="1"/>
          <p:nvPr/>
        </p:nvSpPr>
        <p:spPr>
          <a:xfrm>
            <a:off x="4385100" y="1152463"/>
            <a:ext cx="4212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sujet</a:t>
            </a:r>
            <a:r>
              <a:rPr lang="fr" sz="1800">
                <a:solidFill>
                  <a:schemeClr val="dk1"/>
                </a:solidFill>
                <a:latin typeface="Helvetica Neue"/>
                <a:ea typeface="Helvetica Neue"/>
                <a:cs typeface="Helvetica Neue"/>
                <a:sym typeface="Helvetica Neue"/>
              </a:rPr>
              <a:t>: pronom. en </a:t>
            </a:r>
            <a:r>
              <a:rPr b="1" lang="fr" sz="1800">
                <a:solidFill>
                  <a:schemeClr val="dk1"/>
                </a:solidFill>
                <a:latin typeface="Helvetica Neue"/>
                <a:ea typeface="Helvetica Neue"/>
                <a:cs typeface="Helvetica Neue"/>
                <a:sym typeface="Helvetica Neue"/>
              </a:rPr>
              <a:t>il/elle</a:t>
            </a:r>
            <a:r>
              <a:rPr lang="fr" sz="1800">
                <a:solidFill>
                  <a:schemeClr val="dk1"/>
                </a:solidFill>
                <a:latin typeface="Helvetica Neue"/>
                <a:ea typeface="Helvetica Neue"/>
                <a:cs typeface="Helvetica Neue"/>
                <a:sym typeface="Helvetica Neue"/>
              </a:rPr>
              <a:t> ;</a:t>
            </a:r>
            <a:br>
              <a:rPr lang="fr" sz="1800">
                <a:solidFill>
                  <a:schemeClr val="dk1"/>
                </a:solidFill>
                <a:latin typeface="Helvetica Neue"/>
                <a:ea typeface="Helvetica Neue"/>
                <a:cs typeface="Helvetica Neue"/>
                <a:sym typeface="Helvetica Neue"/>
              </a:rPr>
            </a:br>
            <a:r>
              <a:rPr lang="fr" sz="1800">
                <a:solidFill>
                  <a:schemeClr val="dk1"/>
                </a:solidFill>
                <a:latin typeface="Helvetica Neue"/>
                <a:ea typeface="Helvetica Neue"/>
                <a:cs typeface="Helvetica Neue"/>
                <a:sym typeface="Helvetica Neue"/>
              </a:rPr>
              <a:t>qui est-ce </a:t>
            </a:r>
            <a:r>
              <a:rPr b="1" lang="fr" sz="1800">
                <a:solidFill>
                  <a:schemeClr val="dk1"/>
                </a:solidFill>
                <a:latin typeface="Helvetica Neue"/>
                <a:ea typeface="Helvetica Neue"/>
                <a:cs typeface="Helvetica Neue"/>
                <a:sym typeface="Helvetica Neue"/>
              </a:rPr>
              <a:t>qui</a:t>
            </a:r>
            <a:r>
              <a:rPr lang="fr" sz="1800">
                <a:solidFill>
                  <a:schemeClr val="dk1"/>
                </a:solidFill>
                <a:latin typeface="Helvetica Neue"/>
                <a:ea typeface="Helvetica Neue"/>
                <a:cs typeface="Helvetica Neue"/>
                <a:sym typeface="Helvetica Neue"/>
              </a:rPr>
              <a:t> / qu’est-ce </a:t>
            </a:r>
            <a:r>
              <a:rPr b="1" lang="fr" sz="1800">
                <a:solidFill>
                  <a:schemeClr val="dk1"/>
                </a:solidFill>
                <a:latin typeface="Helvetica Neue"/>
                <a:ea typeface="Helvetica Neue"/>
                <a:cs typeface="Helvetica Neue"/>
                <a:sym typeface="Helvetica Neue"/>
              </a:rPr>
              <a:t>qui</a:t>
            </a:r>
            <a:endParaRPr b="1" sz="1800">
              <a:solidFill>
                <a:schemeClr val="dk1"/>
              </a:solidFill>
              <a:latin typeface="Helvetica Neue"/>
              <a:ea typeface="Helvetica Neue"/>
              <a:cs typeface="Helvetica Neue"/>
              <a:sym typeface="Helvetica Neue"/>
            </a:endParaRPr>
          </a:p>
        </p:txBody>
      </p:sp>
      <p:sp>
        <p:nvSpPr>
          <p:cNvPr id="361" name="Google Shape;361;p49"/>
          <p:cNvSpPr txBox="1"/>
          <p:nvPr/>
        </p:nvSpPr>
        <p:spPr>
          <a:xfrm>
            <a:off x="4358100" y="1916850"/>
            <a:ext cx="363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verbe principal / racine </a:t>
            </a:r>
            <a:endParaRPr b="1"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porteur du prédicat =&gt; détermine les arguments</a:t>
            </a:r>
            <a:endParaRPr sz="1800">
              <a:solidFill>
                <a:schemeClr val="dk1"/>
              </a:solidFill>
              <a:latin typeface="Helvetica Neue"/>
              <a:ea typeface="Helvetica Neue"/>
              <a:cs typeface="Helvetica Neue"/>
              <a:sym typeface="Helvetica Neue"/>
            </a:endParaRPr>
          </a:p>
        </p:txBody>
      </p:sp>
      <p:sp>
        <p:nvSpPr>
          <p:cNvPr id="362" name="Google Shape;362;p49"/>
          <p:cNvSpPr txBox="1"/>
          <p:nvPr/>
        </p:nvSpPr>
        <p:spPr>
          <a:xfrm>
            <a:off x="4358100" y="3209563"/>
            <a:ext cx="415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COD</a:t>
            </a:r>
            <a:r>
              <a:rPr lang="fr" sz="1800">
                <a:solidFill>
                  <a:schemeClr val="dk1"/>
                </a:solidFill>
                <a:latin typeface="Helvetica Neue"/>
                <a:ea typeface="Helvetica Neue"/>
                <a:cs typeface="Helvetica Neue"/>
                <a:sym typeface="Helvetica Neue"/>
              </a:rPr>
              <a:t> : pronom. en </a:t>
            </a:r>
            <a:r>
              <a:rPr b="1" lang="fr" sz="1800">
                <a:solidFill>
                  <a:schemeClr val="dk1"/>
                </a:solidFill>
                <a:latin typeface="Helvetica Neue"/>
                <a:ea typeface="Helvetica Neue"/>
                <a:cs typeface="Helvetica Neue"/>
                <a:sym typeface="Helvetica Neue"/>
              </a:rPr>
              <a:t>le/la/les</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qui est-ce </a:t>
            </a:r>
            <a:r>
              <a:rPr b="1" lang="fr" sz="1800">
                <a:solidFill>
                  <a:schemeClr val="dk1"/>
                </a:solidFill>
                <a:latin typeface="Helvetica Neue"/>
                <a:ea typeface="Helvetica Neue"/>
                <a:cs typeface="Helvetica Neue"/>
                <a:sym typeface="Helvetica Neue"/>
              </a:rPr>
              <a:t>que</a:t>
            </a:r>
            <a:r>
              <a:rPr lang="fr" sz="1800">
                <a:solidFill>
                  <a:schemeClr val="dk1"/>
                </a:solidFill>
                <a:latin typeface="Helvetica Neue"/>
                <a:ea typeface="Helvetica Neue"/>
                <a:cs typeface="Helvetica Neue"/>
                <a:sym typeface="Helvetica Neue"/>
              </a:rPr>
              <a:t> / qu’est-ce </a:t>
            </a:r>
            <a:r>
              <a:rPr b="1" lang="fr" sz="1800">
                <a:solidFill>
                  <a:schemeClr val="dk1"/>
                </a:solidFill>
                <a:latin typeface="Helvetica Neue"/>
                <a:ea typeface="Helvetica Neue"/>
                <a:cs typeface="Helvetica Neue"/>
                <a:sym typeface="Helvetica Neue"/>
              </a:rPr>
              <a:t>que</a:t>
            </a:r>
            <a:r>
              <a:rPr lang="fr"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à l’intérieur d’une proposition simple</a:t>
            </a:r>
            <a:endParaRPr/>
          </a:p>
          <a:p>
            <a:pPr indent="0" lvl="0" marL="0" rtl="0" algn="l">
              <a:spcBef>
                <a:spcPts val="0"/>
              </a:spcBef>
              <a:spcAft>
                <a:spcPts val="0"/>
              </a:spcAft>
              <a:buNone/>
            </a:pPr>
            <a:r>
              <a:t/>
            </a:r>
            <a:endParaRPr/>
          </a:p>
        </p:txBody>
      </p:sp>
      <p:sp>
        <p:nvSpPr>
          <p:cNvPr id="368" name="Google Shape;368;p50"/>
          <p:cNvSpPr txBox="1"/>
          <p:nvPr>
            <p:ph idx="1" type="body"/>
          </p:nvPr>
        </p:nvSpPr>
        <p:spPr>
          <a:xfrm>
            <a:off x="311700" y="1152475"/>
            <a:ext cx="4108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6"/>
            </a:pPr>
            <a:r>
              <a:rPr lang="fr"/>
              <a:t>Jean mange </a:t>
            </a:r>
            <a:r>
              <a:rPr b="1" lang="fr"/>
              <a:t>une </a:t>
            </a:r>
            <a:r>
              <a:rPr lang="fr"/>
              <a:t>pomme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startAt="6"/>
            </a:pPr>
            <a:r>
              <a:rPr lang="fr"/>
              <a:t>Jean mange une </a:t>
            </a:r>
            <a:r>
              <a:rPr b="1" lang="fr"/>
              <a:t>belle </a:t>
            </a:r>
            <a:r>
              <a:rPr lang="fr"/>
              <a:t>pomme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startAt="6"/>
            </a:pPr>
            <a:r>
              <a:rPr lang="fr"/>
              <a:t>Jean donne une pomme </a:t>
            </a:r>
            <a:r>
              <a:rPr b="1" lang="fr"/>
              <a:t>à Marie</a:t>
            </a:r>
            <a:endParaRPr b="1"/>
          </a:p>
          <a:p>
            <a:pPr indent="0" lvl="0" marL="0" rtl="0" algn="l">
              <a:spcBef>
                <a:spcPts val="1200"/>
              </a:spcBef>
              <a:spcAft>
                <a:spcPts val="1200"/>
              </a:spcAft>
              <a:buNone/>
            </a:pPr>
            <a:r>
              <a:t/>
            </a:r>
            <a:endParaRPr/>
          </a:p>
        </p:txBody>
      </p:sp>
      <p:sp>
        <p:nvSpPr>
          <p:cNvPr id="369" name="Google Shape;36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0" name="Google Shape;370;p50"/>
          <p:cNvSpPr txBox="1"/>
          <p:nvPr/>
        </p:nvSpPr>
        <p:spPr>
          <a:xfrm>
            <a:off x="4580225" y="1229350"/>
            <a:ext cx="4095000" cy="2961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Helvetica Neue"/>
              <a:ea typeface="Helvetica Neue"/>
              <a:cs typeface="Helvetica Neue"/>
              <a:sym typeface="Helvetica Neue"/>
            </a:endParaRPr>
          </a:p>
        </p:txBody>
      </p:sp>
      <p:sp>
        <p:nvSpPr>
          <p:cNvPr id="371" name="Google Shape;371;p50"/>
          <p:cNvSpPr txBox="1"/>
          <p:nvPr/>
        </p:nvSpPr>
        <p:spPr>
          <a:xfrm>
            <a:off x="4728225" y="1180600"/>
            <a:ext cx="3490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déterminant </a:t>
            </a:r>
            <a:r>
              <a:rPr lang="fr" sz="1800">
                <a:solidFill>
                  <a:schemeClr val="dk1"/>
                </a:solidFill>
                <a:latin typeface="Helvetica Neue"/>
                <a:ea typeface="Helvetica Neue"/>
                <a:cs typeface="Helvetica Neue"/>
                <a:sym typeface="Helvetica Neue"/>
              </a:rPr>
              <a:t>; actualise le référent du nom</a:t>
            </a:r>
            <a:endParaRPr sz="1800">
              <a:solidFill>
                <a:schemeClr val="dk1"/>
              </a:solidFill>
              <a:latin typeface="Helvetica Neue"/>
              <a:ea typeface="Helvetica Neue"/>
              <a:cs typeface="Helvetica Neue"/>
              <a:sym typeface="Helvetica Neue"/>
            </a:endParaRPr>
          </a:p>
        </p:txBody>
      </p:sp>
      <p:sp>
        <p:nvSpPr>
          <p:cNvPr id="372" name="Google Shape;372;p50"/>
          <p:cNvSpPr txBox="1"/>
          <p:nvPr/>
        </p:nvSpPr>
        <p:spPr>
          <a:xfrm>
            <a:off x="4666575" y="2154425"/>
            <a:ext cx="377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épithète</a:t>
            </a:r>
            <a:r>
              <a:rPr lang="fr" sz="1800">
                <a:solidFill>
                  <a:schemeClr val="dk1"/>
                </a:solidFill>
                <a:latin typeface="Helvetica Neue"/>
                <a:ea typeface="Helvetica Neue"/>
                <a:cs typeface="Helvetica Neue"/>
                <a:sym typeface="Helvetica Neue"/>
              </a:rPr>
              <a:t> ; exprime une propriété du nom</a:t>
            </a:r>
            <a:endParaRPr sz="1800">
              <a:solidFill>
                <a:schemeClr val="dk1"/>
              </a:solidFill>
              <a:latin typeface="Helvetica Neue"/>
              <a:ea typeface="Helvetica Neue"/>
              <a:cs typeface="Helvetica Neue"/>
              <a:sym typeface="Helvetica Neue"/>
            </a:endParaRPr>
          </a:p>
        </p:txBody>
      </p:sp>
      <p:sp>
        <p:nvSpPr>
          <p:cNvPr id="373" name="Google Shape;373;p50"/>
          <p:cNvSpPr txBox="1"/>
          <p:nvPr/>
        </p:nvSpPr>
        <p:spPr>
          <a:xfrm>
            <a:off x="4666575" y="3141200"/>
            <a:ext cx="37743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COI</a:t>
            </a:r>
            <a:r>
              <a:rPr lang="fr" sz="1800">
                <a:solidFill>
                  <a:schemeClr val="dk1"/>
                </a:solidFill>
                <a:latin typeface="Helvetica Neue"/>
                <a:ea typeface="Helvetica Neue"/>
                <a:cs typeface="Helvetica Neue"/>
                <a:sym typeface="Helvetica Neue"/>
              </a:rPr>
              <a:t>; bénéficiaire ou expérienceur</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pronom. en </a:t>
            </a:r>
            <a:r>
              <a:rPr b="1" lang="fr" sz="1800">
                <a:solidFill>
                  <a:schemeClr val="dk1"/>
                </a:solidFill>
                <a:latin typeface="Helvetica Neue"/>
                <a:ea typeface="Helvetica Neue"/>
                <a:cs typeface="Helvetica Neue"/>
                <a:sym typeface="Helvetica Neue"/>
              </a:rPr>
              <a:t>lui</a:t>
            </a:r>
            <a:r>
              <a:rPr lang="fr" sz="1800">
                <a:solidFill>
                  <a:schemeClr val="dk1"/>
                </a:solidFill>
                <a:latin typeface="Helvetica Neue"/>
                <a:ea typeface="Helvetica Neue"/>
                <a:cs typeface="Helvetica Neue"/>
                <a:sym typeface="Helvetica Neue"/>
              </a:rPr>
              <a:t>; à </a:t>
            </a:r>
            <a:r>
              <a:rPr b="1" lang="fr" sz="1800">
                <a:solidFill>
                  <a:schemeClr val="dk1"/>
                </a:solidFill>
                <a:latin typeface="Helvetica Neue"/>
                <a:ea typeface="Helvetica Neue"/>
                <a:cs typeface="Helvetica Neue"/>
                <a:sym typeface="Helvetica Neue"/>
              </a:rPr>
              <a:t>qui/quoi</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idx="1" type="body"/>
          </p:nvPr>
        </p:nvSpPr>
        <p:spPr>
          <a:xfrm>
            <a:off x="311700" y="920975"/>
            <a:ext cx="3886200" cy="36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7"/>
            </a:pPr>
            <a:r>
              <a:rPr lang="fr"/>
              <a:t>Jean parle </a:t>
            </a:r>
            <a:r>
              <a:rPr b="1" lang="fr"/>
              <a:t>avec Marie</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startAt="7"/>
            </a:pPr>
            <a:r>
              <a:rPr lang="fr"/>
              <a:t>Jean conduit </a:t>
            </a:r>
            <a:r>
              <a:rPr b="1" lang="fr"/>
              <a:t>avec prudence</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startAt="7"/>
            </a:pPr>
            <a:r>
              <a:rPr lang="fr"/>
              <a:t>Jean parle avec Marie </a:t>
            </a:r>
            <a:r>
              <a:rPr b="1" lang="fr"/>
              <a:t>à l’école</a:t>
            </a:r>
            <a:endParaRPr b="1"/>
          </a:p>
          <a:p>
            <a:pPr indent="0" lvl="0" marL="457200" rtl="0" algn="l">
              <a:spcBef>
                <a:spcPts val="1200"/>
              </a:spcBef>
              <a:spcAft>
                <a:spcPts val="0"/>
              </a:spcAft>
              <a:buNone/>
            </a:pPr>
            <a:r>
              <a:rPr b="1" lang="fr"/>
              <a:t> </a:t>
            </a:r>
            <a:endParaRPr/>
          </a:p>
          <a:p>
            <a:pPr indent="-342900" lvl="0" marL="457200" rtl="0" algn="l">
              <a:spcBef>
                <a:spcPts val="1200"/>
              </a:spcBef>
              <a:spcAft>
                <a:spcPts val="0"/>
              </a:spcAft>
              <a:buSzPts val="1800"/>
              <a:buAutoNum type="arabicPeriod" startAt="7"/>
            </a:pPr>
            <a:r>
              <a:rPr lang="fr"/>
              <a:t>Jean va </a:t>
            </a:r>
            <a:r>
              <a:rPr b="1" lang="fr"/>
              <a:t>à l’école</a:t>
            </a:r>
            <a:endParaRPr/>
          </a:p>
        </p:txBody>
      </p:sp>
      <p:sp>
        <p:nvSpPr>
          <p:cNvPr id="379" name="Google Shape;37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80" name="Google Shape;380;p51"/>
          <p:cNvSpPr txBox="1"/>
          <p:nvPr>
            <p:ph type="title"/>
          </p:nvPr>
        </p:nvSpPr>
        <p:spPr>
          <a:xfrm>
            <a:off x="311700" y="25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à l’intérieur d’une proposition simple</a:t>
            </a:r>
            <a:endParaRPr/>
          </a:p>
          <a:p>
            <a:pPr indent="0" lvl="0" marL="0" rtl="0" algn="l">
              <a:spcBef>
                <a:spcPts val="0"/>
              </a:spcBef>
              <a:spcAft>
                <a:spcPts val="0"/>
              </a:spcAft>
              <a:buNone/>
            </a:pPr>
            <a:r>
              <a:t/>
            </a:r>
            <a:endParaRPr/>
          </a:p>
        </p:txBody>
      </p:sp>
      <p:sp>
        <p:nvSpPr>
          <p:cNvPr id="381" name="Google Shape;381;p51"/>
          <p:cNvSpPr txBox="1"/>
          <p:nvPr/>
        </p:nvSpPr>
        <p:spPr>
          <a:xfrm>
            <a:off x="4370525" y="957975"/>
            <a:ext cx="4101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circonstanciel </a:t>
            </a:r>
            <a:r>
              <a:rPr lang="fr" sz="1800">
                <a:solidFill>
                  <a:schemeClr val="dk1"/>
                </a:solidFill>
                <a:latin typeface="Helvetica Neue"/>
                <a:ea typeface="Helvetica Neue"/>
                <a:cs typeface="Helvetica Neue"/>
                <a:sym typeface="Helvetica Neue"/>
              </a:rPr>
              <a:t>d’accompagnement</a:t>
            </a:r>
            <a:endParaRPr sz="1800">
              <a:solidFill>
                <a:schemeClr val="dk1"/>
              </a:solidFill>
              <a:latin typeface="Helvetica Neue"/>
              <a:ea typeface="Helvetica Neue"/>
              <a:cs typeface="Helvetica Neue"/>
              <a:sym typeface="Helvetica Neue"/>
            </a:endParaRPr>
          </a:p>
        </p:txBody>
      </p:sp>
      <p:sp>
        <p:nvSpPr>
          <p:cNvPr id="382" name="Google Shape;382;p51"/>
          <p:cNvSpPr txBox="1"/>
          <p:nvPr/>
        </p:nvSpPr>
        <p:spPr>
          <a:xfrm>
            <a:off x="4370525" y="1862800"/>
            <a:ext cx="4101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circonstanciel </a:t>
            </a:r>
            <a:r>
              <a:rPr lang="fr" sz="1800">
                <a:solidFill>
                  <a:schemeClr val="dk1"/>
                </a:solidFill>
                <a:latin typeface="Helvetica Neue"/>
                <a:ea typeface="Helvetica Neue"/>
                <a:cs typeface="Helvetica Neue"/>
                <a:sym typeface="Helvetica Neue"/>
              </a:rPr>
              <a:t>de manière</a:t>
            </a:r>
            <a:endParaRPr sz="1800">
              <a:solidFill>
                <a:schemeClr val="dk1"/>
              </a:solidFill>
              <a:latin typeface="Helvetica Neue"/>
              <a:ea typeface="Helvetica Neue"/>
              <a:cs typeface="Helvetica Neue"/>
              <a:sym typeface="Helvetica Neue"/>
            </a:endParaRPr>
          </a:p>
        </p:txBody>
      </p:sp>
      <p:sp>
        <p:nvSpPr>
          <p:cNvPr id="383" name="Google Shape;383;p51"/>
          <p:cNvSpPr txBox="1"/>
          <p:nvPr/>
        </p:nvSpPr>
        <p:spPr>
          <a:xfrm>
            <a:off x="4460975" y="2866275"/>
            <a:ext cx="4101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circonstanciel </a:t>
            </a:r>
            <a:r>
              <a:rPr lang="fr" sz="1800">
                <a:solidFill>
                  <a:schemeClr val="dk1"/>
                </a:solidFill>
                <a:latin typeface="Helvetica Neue"/>
                <a:ea typeface="Helvetica Neue"/>
                <a:cs typeface="Helvetica Neue"/>
                <a:sym typeface="Helvetica Neue"/>
              </a:rPr>
              <a:t>de lieu</a:t>
            </a:r>
            <a:endParaRPr sz="1800">
              <a:solidFill>
                <a:schemeClr val="dk1"/>
              </a:solidFill>
              <a:latin typeface="Helvetica Neue"/>
              <a:ea typeface="Helvetica Neue"/>
              <a:cs typeface="Helvetica Neue"/>
              <a:sym typeface="Helvetica Neue"/>
            </a:endParaRPr>
          </a:p>
        </p:txBody>
      </p:sp>
      <p:sp>
        <p:nvSpPr>
          <p:cNvPr id="384" name="Google Shape;384;p51"/>
          <p:cNvSpPr txBox="1"/>
          <p:nvPr/>
        </p:nvSpPr>
        <p:spPr>
          <a:xfrm>
            <a:off x="4370525" y="3709400"/>
            <a:ext cx="4101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obligatoire </a:t>
            </a:r>
            <a:r>
              <a:rPr lang="fr" sz="1800">
                <a:solidFill>
                  <a:schemeClr val="dk1"/>
                </a:solidFill>
                <a:latin typeface="Helvetica Neue"/>
                <a:ea typeface="Helvetica Neue"/>
                <a:cs typeface="Helvetica Neue"/>
                <a:sym typeface="Helvetica Neue"/>
              </a:rPr>
              <a:t>de lieu</a:t>
            </a:r>
            <a:endParaRPr sz="1800">
              <a:solidFill>
                <a:schemeClr val="dk1"/>
              </a:solidFill>
              <a:latin typeface="Helvetica Neue"/>
              <a:ea typeface="Helvetica Neue"/>
              <a:cs typeface="Helvetica Neue"/>
              <a:sym typeface="Helvetica Neue"/>
            </a:endParaRPr>
          </a:p>
        </p:txBody>
      </p:sp>
      <p:sp>
        <p:nvSpPr>
          <p:cNvPr id="385" name="Google Shape;385;p51"/>
          <p:cNvSpPr txBox="1"/>
          <p:nvPr/>
        </p:nvSpPr>
        <p:spPr>
          <a:xfrm>
            <a:off x="435825" y="4337650"/>
            <a:ext cx="78819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non obligatoire =&gt; </a:t>
            </a:r>
            <a:r>
              <a:rPr b="1" lang="fr" sz="1800">
                <a:solidFill>
                  <a:schemeClr val="dk1"/>
                </a:solidFill>
                <a:latin typeface="Helvetica Neue"/>
                <a:ea typeface="Helvetica Neue"/>
                <a:cs typeface="Helvetica Neue"/>
                <a:sym typeface="Helvetica Neue"/>
              </a:rPr>
              <a:t>modifieur</a:t>
            </a:r>
            <a:br>
              <a:rPr b="1" lang="fr" sz="1800">
                <a:solidFill>
                  <a:schemeClr val="dk1"/>
                </a:solidFill>
                <a:latin typeface="Helvetica Neue"/>
                <a:ea typeface="Helvetica Neue"/>
                <a:cs typeface="Helvetica Neue"/>
                <a:sym typeface="Helvetica Neue"/>
              </a:rPr>
            </a:br>
            <a:r>
              <a:rPr lang="fr" sz="1800">
                <a:solidFill>
                  <a:schemeClr val="dk1"/>
                </a:solidFill>
                <a:latin typeface="Helvetica Neue"/>
                <a:ea typeface="Helvetica Neue"/>
                <a:cs typeface="Helvetica Neue"/>
                <a:sym typeface="Helvetica Neue"/>
              </a:rPr>
              <a:t>obligatoire =&gt; </a:t>
            </a:r>
            <a:r>
              <a:rPr b="1" lang="fr" sz="1800">
                <a:solidFill>
                  <a:schemeClr val="dk1"/>
                </a:solidFill>
                <a:latin typeface="Helvetica Neue"/>
                <a:ea typeface="Helvetica Neue"/>
                <a:cs typeface="Helvetica Neue"/>
                <a:sym typeface="Helvetica Neue"/>
              </a:rPr>
              <a:t>complément</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Introduction</a:t>
            </a:r>
            <a:endParaRPr/>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11700" y="9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t>Syntaxe : à l’intérieur d’une proposition simple</a:t>
            </a:r>
            <a:endParaRPr/>
          </a:p>
        </p:txBody>
      </p:sp>
      <p:sp>
        <p:nvSpPr>
          <p:cNvPr id="391" name="Google Shape;391;p52"/>
          <p:cNvSpPr txBox="1"/>
          <p:nvPr>
            <p:ph idx="1" type="body"/>
          </p:nvPr>
        </p:nvSpPr>
        <p:spPr>
          <a:xfrm>
            <a:off x="311700" y="733100"/>
            <a:ext cx="3812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11"/>
            </a:pPr>
            <a:r>
              <a:rPr lang="fr"/>
              <a:t>La belle pomme </a:t>
            </a:r>
            <a:r>
              <a:rPr b="1" lang="fr"/>
              <a:t>de Jean</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startAt="11"/>
            </a:pPr>
            <a:r>
              <a:rPr lang="fr"/>
              <a:t>La belle pomme de </a:t>
            </a:r>
            <a:r>
              <a:rPr b="1" lang="fr"/>
              <a:t>Jean</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startAt="11"/>
            </a:pPr>
            <a:r>
              <a:rPr lang="fr"/>
              <a:t>Jean rêve </a:t>
            </a:r>
            <a:r>
              <a:rPr b="1" lang="fr"/>
              <a:t>d’une belle pomme</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AutoNum type="arabicPeriod" startAt="11"/>
            </a:pPr>
            <a:r>
              <a:rPr lang="fr"/>
              <a:t>Jean pense </a:t>
            </a:r>
            <a:r>
              <a:rPr b="1" lang="fr"/>
              <a:t>à la pomme</a:t>
            </a:r>
            <a:endParaRPr b="1"/>
          </a:p>
        </p:txBody>
      </p:sp>
      <p:sp>
        <p:nvSpPr>
          <p:cNvPr id="392" name="Google Shape;39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93" name="Google Shape;393;p52"/>
          <p:cNvSpPr txBox="1"/>
          <p:nvPr/>
        </p:nvSpPr>
        <p:spPr>
          <a:xfrm>
            <a:off x="4432200" y="846975"/>
            <a:ext cx="44001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de nom </a:t>
            </a:r>
            <a:r>
              <a:rPr lang="fr" sz="1800">
                <a:solidFill>
                  <a:schemeClr val="dk1"/>
                </a:solidFill>
                <a:latin typeface="Helvetica Neue"/>
                <a:ea typeface="Helvetica Neue"/>
                <a:cs typeface="Helvetica Neue"/>
                <a:sym typeface="Helvetica Neue"/>
              </a:rPr>
              <a:t>; typiquement un groupe prépositionnel</a:t>
            </a:r>
            <a:endParaRPr sz="1800">
              <a:solidFill>
                <a:schemeClr val="dk1"/>
              </a:solidFill>
              <a:latin typeface="Helvetica Neue"/>
              <a:ea typeface="Helvetica Neue"/>
              <a:cs typeface="Helvetica Neue"/>
              <a:sym typeface="Helvetica Neue"/>
            </a:endParaRPr>
          </a:p>
        </p:txBody>
      </p:sp>
      <p:sp>
        <p:nvSpPr>
          <p:cNvPr id="394" name="Google Shape;394;p52"/>
          <p:cNvSpPr txBox="1"/>
          <p:nvPr/>
        </p:nvSpPr>
        <p:spPr>
          <a:xfrm>
            <a:off x="4432200" y="1677775"/>
            <a:ext cx="44001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complément de préposition </a:t>
            </a:r>
            <a:r>
              <a:rPr lang="fr" sz="1800">
                <a:solidFill>
                  <a:schemeClr val="dk1"/>
                </a:solidFill>
                <a:latin typeface="Helvetica Neue"/>
                <a:ea typeface="Helvetica Neue"/>
                <a:cs typeface="Helvetica Neue"/>
                <a:sym typeface="Helvetica Neue"/>
              </a:rPr>
              <a:t>; typiquement un groupe nominal</a:t>
            </a:r>
            <a:endParaRPr sz="1800">
              <a:solidFill>
                <a:schemeClr val="dk1"/>
              </a:solidFill>
              <a:latin typeface="Helvetica Neue"/>
              <a:ea typeface="Helvetica Neue"/>
              <a:cs typeface="Helvetica Neue"/>
              <a:sym typeface="Helvetica Neue"/>
            </a:endParaRPr>
          </a:p>
        </p:txBody>
      </p:sp>
      <p:sp>
        <p:nvSpPr>
          <p:cNvPr id="395" name="Google Shape;395;p52"/>
          <p:cNvSpPr txBox="1"/>
          <p:nvPr/>
        </p:nvSpPr>
        <p:spPr>
          <a:xfrm>
            <a:off x="4432200" y="2656425"/>
            <a:ext cx="44001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COI ; </a:t>
            </a:r>
            <a:r>
              <a:rPr lang="fr" sz="1800">
                <a:solidFill>
                  <a:schemeClr val="dk1"/>
                </a:solidFill>
                <a:latin typeface="Helvetica Neue"/>
                <a:ea typeface="Helvetica Neue"/>
                <a:cs typeface="Helvetica Neue"/>
                <a:sym typeface="Helvetica Neue"/>
              </a:rPr>
              <a:t> pronom. en </a:t>
            </a:r>
            <a:r>
              <a:rPr b="1" lang="fr" sz="1800">
                <a:solidFill>
                  <a:schemeClr val="dk1"/>
                </a:solidFill>
                <a:latin typeface="Helvetica Neue"/>
                <a:ea typeface="Helvetica Neue"/>
                <a:cs typeface="Helvetica Neue"/>
                <a:sym typeface="Helvetica Neue"/>
              </a:rPr>
              <a:t>en</a:t>
            </a:r>
            <a:endParaRPr b="1" sz="1800">
              <a:solidFill>
                <a:schemeClr val="dk1"/>
              </a:solidFill>
              <a:latin typeface="Helvetica Neue"/>
              <a:ea typeface="Helvetica Neue"/>
              <a:cs typeface="Helvetica Neue"/>
              <a:sym typeface="Helvetica Neue"/>
            </a:endParaRPr>
          </a:p>
        </p:txBody>
      </p:sp>
      <p:sp>
        <p:nvSpPr>
          <p:cNvPr id="396" name="Google Shape;396;p52"/>
          <p:cNvSpPr txBox="1"/>
          <p:nvPr/>
        </p:nvSpPr>
        <p:spPr>
          <a:xfrm>
            <a:off x="4432200" y="3524225"/>
            <a:ext cx="44001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COI ; </a:t>
            </a:r>
            <a:r>
              <a:rPr lang="fr" sz="1800">
                <a:solidFill>
                  <a:schemeClr val="dk1"/>
                </a:solidFill>
                <a:latin typeface="Helvetica Neue"/>
                <a:ea typeface="Helvetica Neue"/>
                <a:cs typeface="Helvetica Neue"/>
                <a:sym typeface="Helvetica Neue"/>
              </a:rPr>
              <a:t> pronom. en </a:t>
            </a:r>
            <a:r>
              <a:rPr b="1" lang="fr" sz="1800">
                <a:solidFill>
                  <a:schemeClr val="dk1"/>
                </a:solidFill>
                <a:latin typeface="Helvetica Neue"/>
                <a:ea typeface="Helvetica Neue"/>
                <a:cs typeface="Helvetica Neue"/>
                <a:sym typeface="Helvetica Neue"/>
              </a:rPr>
              <a:t>y</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311700" y="9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subordination</a:t>
            </a:r>
            <a:endParaRPr/>
          </a:p>
        </p:txBody>
      </p:sp>
      <p:sp>
        <p:nvSpPr>
          <p:cNvPr id="402" name="Google Shape;402;p53"/>
          <p:cNvSpPr txBox="1"/>
          <p:nvPr>
            <p:ph idx="1" type="body"/>
          </p:nvPr>
        </p:nvSpPr>
        <p:spPr>
          <a:xfrm>
            <a:off x="311700" y="663425"/>
            <a:ext cx="4762500" cy="390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Jean mange une pomme </a:t>
            </a:r>
            <a:r>
              <a:rPr b="1" lang="fr"/>
              <a:t>qui est rouge</a:t>
            </a:r>
            <a:endParaRPr b="1"/>
          </a:p>
          <a:p>
            <a:pPr indent="0" lvl="0" marL="457200" rtl="0" algn="l">
              <a:spcBef>
                <a:spcPts val="1200"/>
              </a:spcBef>
              <a:spcAft>
                <a:spcPts val="0"/>
              </a:spcAft>
              <a:buNone/>
            </a:pPr>
            <a:r>
              <a:rPr b="1" lang="fr"/>
              <a:t> </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AutoNum type="arabicPeriod"/>
            </a:pPr>
            <a:r>
              <a:rPr lang="fr"/>
              <a:t>Jean dit </a:t>
            </a:r>
            <a:r>
              <a:rPr b="1" lang="fr"/>
              <a:t>qu’il aime les pommes</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a:pPr>
            <a:r>
              <a:rPr lang="fr"/>
              <a:t>Jean mange des pommes </a:t>
            </a:r>
            <a:r>
              <a:rPr b="1" lang="fr"/>
              <a:t>quand il veut</a:t>
            </a:r>
            <a:endParaRPr b="1"/>
          </a:p>
          <a:p>
            <a:pPr indent="0" lvl="0" marL="457200" rtl="0" algn="l">
              <a:spcBef>
                <a:spcPts val="1200"/>
              </a:spcBef>
              <a:spcAft>
                <a:spcPts val="1200"/>
              </a:spcAft>
              <a:buNone/>
            </a:pPr>
            <a:r>
              <a:t/>
            </a:r>
            <a:endParaRPr b="1"/>
          </a:p>
        </p:txBody>
      </p:sp>
      <p:sp>
        <p:nvSpPr>
          <p:cNvPr id="403" name="Google Shape;40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4" name="Google Shape;404;p53"/>
          <p:cNvSpPr txBox="1"/>
          <p:nvPr/>
        </p:nvSpPr>
        <p:spPr>
          <a:xfrm>
            <a:off x="5013300" y="663425"/>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relative </a:t>
            </a:r>
            <a:r>
              <a:rPr lang="fr" sz="1800">
                <a:solidFill>
                  <a:schemeClr val="dk1"/>
                </a:solidFill>
                <a:latin typeface="Helvetica Neue"/>
                <a:ea typeface="Helvetica Neue"/>
                <a:cs typeface="Helvetica Neue"/>
                <a:sym typeface="Helvetica Neue"/>
              </a:rPr>
              <a:t>; typiquement exprime la propriété d’un nom ; ≈ épithète</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05" name="Google Shape;405;p53"/>
          <p:cNvSpPr txBox="1"/>
          <p:nvPr/>
        </p:nvSpPr>
        <p:spPr>
          <a:xfrm>
            <a:off x="5013300" y="1999050"/>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complétive</a:t>
            </a:r>
            <a:r>
              <a:rPr b="1" lang="fr" sz="1800">
                <a:solidFill>
                  <a:schemeClr val="dk1"/>
                </a:solidFill>
                <a:latin typeface="Helvetica Neue"/>
                <a:ea typeface="Helvetica Neue"/>
                <a:cs typeface="Helvetica Neue"/>
                <a:sym typeface="Helvetica Neue"/>
              </a:rPr>
              <a:t> </a:t>
            </a:r>
            <a:r>
              <a:rPr lang="fr" sz="1800">
                <a:solidFill>
                  <a:schemeClr val="dk1"/>
                </a:solidFill>
                <a:latin typeface="Helvetica Neue"/>
                <a:ea typeface="Helvetica Neue"/>
                <a:cs typeface="Helvetica Neue"/>
                <a:sym typeface="Helvetica Neue"/>
              </a:rPr>
              <a:t>; typiquement exprime l’objet direct d’un verbe de la parole ; ≈ COD</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06" name="Google Shape;406;p53"/>
          <p:cNvSpPr txBox="1"/>
          <p:nvPr/>
        </p:nvSpPr>
        <p:spPr>
          <a:xfrm>
            <a:off x="5074200" y="3519775"/>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circonstancielle / adverbiale </a:t>
            </a:r>
            <a:r>
              <a:rPr lang="fr" sz="1800">
                <a:solidFill>
                  <a:schemeClr val="dk1"/>
                </a:solidFill>
                <a:latin typeface="Helvetica Neue"/>
                <a:ea typeface="Helvetica Neue"/>
                <a:cs typeface="Helvetica Neue"/>
                <a:sym typeface="Helvetica Neue"/>
              </a:rPr>
              <a:t>; typiquement exprime les circonstances de la réalisation du prédicat de la principale ; </a:t>
            </a:r>
            <a:r>
              <a:rPr lang="fr" sz="1800">
                <a:solidFill>
                  <a:schemeClr val="dk1"/>
                </a:solidFill>
                <a:latin typeface="Helvetica Neue"/>
                <a:ea typeface="Helvetica Neue"/>
                <a:cs typeface="Helvetica Neue"/>
                <a:sym typeface="Helvetica Neue"/>
              </a:rPr>
              <a:t>≈ CC</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9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subordination</a:t>
            </a:r>
            <a:endParaRPr/>
          </a:p>
        </p:txBody>
      </p:sp>
      <p:sp>
        <p:nvSpPr>
          <p:cNvPr id="412" name="Google Shape;412;p54"/>
          <p:cNvSpPr txBox="1"/>
          <p:nvPr>
            <p:ph idx="1" type="body"/>
          </p:nvPr>
        </p:nvSpPr>
        <p:spPr>
          <a:xfrm>
            <a:off x="311700" y="663425"/>
            <a:ext cx="4762500" cy="3905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startAt="4"/>
            </a:pPr>
            <a:r>
              <a:rPr lang="fr"/>
              <a:t>Jean mange des pommes </a:t>
            </a:r>
            <a:r>
              <a:rPr b="1" lang="fr"/>
              <a:t>parce qu’il</a:t>
            </a:r>
            <a:br>
              <a:rPr b="1" lang="fr"/>
            </a:br>
            <a:r>
              <a:rPr b="1" lang="fr"/>
              <a:t>les aime</a:t>
            </a:r>
            <a:endParaRPr b="1"/>
          </a:p>
          <a:p>
            <a:pPr indent="0" lvl="0" marL="457200" rtl="0" algn="l">
              <a:spcBef>
                <a:spcPts val="1200"/>
              </a:spcBef>
              <a:spcAft>
                <a:spcPts val="0"/>
              </a:spcAft>
              <a:buNone/>
            </a:pPr>
            <a:r>
              <a:t/>
            </a:r>
            <a:endParaRPr b="1"/>
          </a:p>
          <a:p>
            <a:pPr indent="-334327" lvl="0" marL="457200" rtl="0" algn="l">
              <a:spcBef>
                <a:spcPts val="1200"/>
              </a:spcBef>
              <a:spcAft>
                <a:spcPts val="0"/>
              </a:spcAft>
              <a:buSzPct val="100000"/>
              <a:buAutoNum type="arabicPeriod" startAt="4"/>
            </a:pPr>
            <a:r>
              <a:rPr lang="fr"/>
              <a:t>Jean mange des pommes </a:t>
            </a:r>
            <a:r>
              <a:rPr b="1" lang="fr"/>
              <a:t>pour être </a:t>
            </a:r>
            <a:br>
              <a:rPr b="1" lang="fr"/>
            </a:br>
            <a:r>
              <a:rPr b="1" lang="fr"/>
              <a:t>en bonne santé</a:t>
            </a:r>
            <a:endParaRPr b="1"/>
          </a:p>
          <a:p>
            <a:pPr indent="0" lvl="0" marL="457200" rtl="0" algn="l">
              <a:spcBef>
                <a:spcPts val="1200"/>
              </a:spcBef>
              <a:spcAft>
                <a:spcPts val="0"/>
              </a:spcAft>
              <a:buNone/>
            </a:pPr>
            <a:r>
              <a:t/>
            </a:r>
            <a:endParaRPr b="1"/>
          </a:p>
          <a:p>
            <a:pPr indent="-334327" lvl="0" marL="457200" rtl="0" algn="l">
              <a:spcBef>
                <a:spcPts val="1200"/>
              </a:spcBef>
              <a:spcAft>
                <a:spcPts val="0"/>
              </a:spcAft>
              <a:buSzPct val="100000"/>
              <a:buAutoNum type="arabicPeriod" startAt="4"/>
            </a:pPr>
            <a:r>
              <a:rPr lang="fr"/>
              <a:t>Jean aime tellement les pommes </a:t>
            </a:r>
            <a:br>
              <a:rPr lang="fr"/>
            </a:br>
            <a:r>
              <a:rPr b="1" lang="fr"/>
              <a:t>qu’il en mange tout le temps</a:t>
            </a:r>
            <a:endParaRPr b="1"/>
          </a:p>
          <a:p>
            <a:pPr indent="0" lvl="0" marL="457200" rtl="0" algn="l">
              <a:spcBef>
                <a:spcPts val="1200"/>
              </a:spcBef>
              <a:spcAft>
                <a:spcPts val="0"/>
              </a:spcAft>
              <a:buNone/>
            </a:pPr>
            <a:r>
              <a:t/>
            </a:r>
            <a:endParaRPr b="1"/>
          </a:p>
          <a:p>
            <a:pPr indent="-334327" lvl="0" marL="457200" rtl="0" algn="l">
              <a:spcBef>
                <a:spcPts val="1200"/>
              </a:spcBef>
              <a:spcAft>
                <a:spcPts val="0"/>
              </a:spcAft>
              <a:buSzPct val="100000"/>
              <a:buAutoNum type="arabicPeriod" startAt="4"/>
            </a:pPr>
            <a:r>
              <a:rPr lang="fr"/>
              <a:t>Jean mange des pommes </a:t>
            </a:r>
            <a:r>
              <a:rPr b="1" lang="fr"/>
              <a:t>bien qu’il</a:t>
            </a:r>
            <a:br>
              <a:rPr b="1" lang="fr"/>
            </a:br>
            <a:r>
              <a:rPr b="1" lang="fr"/>
              <a:t>en ait marre</a:t>
            </a:r>
            <a:endParaRPr b="1"/>
          </a:p>
        </p:txBody>
      </p:sp>
      <p:sp>
        <p:nvSpPr>
          <p:cNvPr id="413" name="Google Shape;41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14" name="Google Shape;414;p54"/>
          <p:cNvSpPr txBox="1"/>
          <p:nvPr/>
        </p:nvSpPr>
        <p:spPr>
          <a:xfrm>
            <a:off x="5013175" y="680100"/>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15" name="Google Shape;415;p54"/>
          <p:cNvSpPr txBox="1"/>
          <p:nvPr/>
        </p:nvSpPr>
        <p:spPr>
          <a:xfrm>
            <a:off x="4732075" y="652775"/>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circonstancielle de cause </a:t>
            </a:r>
            <a:br>
              <a:rPr lang="fr" sz="1800">
                <a:solidFill>
                  <a:schemeClr val="dk1"/>
                </a:solidFill>
                <a:latin typeface="Helvetica Neue"/>
                <a:ea typeface="Helvetica Neue"/>
                <a:cs typeface="Helvetica Neue"/>
                <a:sym typeface="Helvetica Neue"/>
              </a:rPr>
            </a:br>
            <a:r>
              <a:rPr b="1" lang="fr" sz="1800">
                <a:solidFill>
                  <a:schemeClr val="dk1"/>
                </a:solidFill>
                <a:latin typeface="Helvetica Neue"/>
                <a:ea typeface="Helvetica Neue"/>
                <a:cs typeface="Helvetica Neue"/>
                <a:sym typeface="Helvetica Neue"/>
              </a:rPr>
              <a:t>=&gt; causale</a:t>
            </a:r>
            <a:endParaRPr b="1" sz="1800">
              <a:solidFill>
                <a:schemeClr val="dk1"/>
              </a:solidFill>
              <a:latin typeface="Helvetica Neue"/>
              <a:ea typeface="Helvetica Neue"/>
              <a:cs typeface="Helvetica Neue"/>
              <a:sym typeface="Helvetica Neue"/>
            </a:endParaRPr>
          </a:p>
        </p:txBody>
      </p:sp>
      <p:sp>
        <p:nvSpPr>
          <p:cNvPr id="416" name="Google Shape;416;p54"/>
          <p:cNvSpPr txBox="1"/>
          <p:nvPr/>
        </p:nvSpPr>
        <p:spPr>
          <a:xfrm>
            <a:off x="4732075" y="2711050"/>
            <a:ext cx="354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circonstancielle de conséquence </a:t>
            </a:r>
            <a:r>
              <a:rPr b="1" lang="fr" sz="1800">
                <a:solidFill>
                  <a:schemeClr val="dk1"/>
                </a:solidFill>
                <a:latin typeface="Helvetica Neue"/>
                <a:ea typeface="Helvetica Neue"/>
                <a:cs typeface="Helvetica Neue"/>
                <a:sym typeface="Helvetica Neue"/>
              </a:rPr>
              <a:t> </a:t>
            </a:r>
            <a:br>
              <a:rPr b="1" lang="fr" sz="1800">
                <a:solidFill>
                  <a:schemeClr val="dk1"/>
                </a:solidFill>
                <a:latin typeface="Helvetica Neue"/>
                <a:ea typeface="Helvetica Neue"/>
                <a:cs typeface="Helvetica Neue"/>
                <a:sym typeface="Helvetica Neue"/>
              </a:rPr>
            </a:br>
            <a:r>
              <a:rPr b="1" lang="fr" sz="1800">
                <a:solidFill>
                  <a:schemeClr val="dk1"/>
                </a:solidFill>
                <a:latin typeface="Helvetica Neue"/>
                <a:ea typeface="Helvetica Neue"/>
                <a:cs typeface="Helvetica Neue"/>
                <a:sym typeface="Helvetica Neue"/>
              </a:rPr>
              <a:t>=&gt; consécutive</a:t>
            </a:r>
            <a:endParaRPr b="1" sz="1800">
              <a:solidFill>
                <a:schemeClr val="dk1"/>
              </a:solidFill>
              <a:latin typeface="Helvetica Neue"/>
              <a:ea typeface="Helvetica Neue"/>
              <a:cs typeface="Helvetica Neue"/>
              <a:sym typeface="Helvetica Neue"/>
            </a:endParaRPr>
          </a:p>
        </p:txBody>
      </p:sp>
      <p:sp>
        <p:nvSpPr>
          <p:cNvPr id="417" name="Google Shape;417;p54"/>
          <p:cNvSpPr txBox="1"/>
          <p:nvPr/>
        </p:nvSpPr>
        <p:spPr>
          <a:xfrm>
            <a:off x="4732075" y="1670825"/>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circonstancielle de but </a:t>
            </a:r>
            <a:br>
              <a:rPr b="1" lang="fr" sz="1800">
                <a:solidFill>
                  <a:schemeClr val="dk1"/>
                </a:solidFill>
                <a:latin typeface="Helvetica Neue"/>
                <a:ea typeface="Helvetica Neue"/>
                <a:cs typeface="Helvetica Neue"/>
                <a:sym typeface="Helvetica Neue"/>
              </a:rPr>
            </a:br>
            <a:r>
              <a:rPr b="1" lang="fr" sz="1800">
                <a:solidFill>
                  <a:schemeClr val="dk1"/>
                </a:solidFill>
                <a:latin typeface="Helvetica Neue"/>
                <a:ea typeface="Helvetica Neue"/>
                <a:cs typeface="Helvetica Neue"/>
                <a:sym typeface="Helvetica Neue"/>
              </a:rPr>
              <a:t>=&gt; finale</a:t>
            </a:r>
            <a:endParaRPr b="1" sz="1800">
              <a:solidFill>
                <a:schemeClr val="dk1"/>
              </a:solidFill>
              <a:latin typeface="Helvetica Neue"/>
              <a:ea typeface="Helvetica Neue"/>
              <a:cs typeface="Helvetica Neue"/>
              <a:sym typeface="Helvetica Neue"/>
            </a:endParaRPr>
          </a:p>
        </p:txBody>
      </p:sp>
      <p:sp>
        <p:nvSpPr>
          <p:cNvPr id="418" name="Google Shape;418;p54"/>
          <p:cNvSpPr txBox="1"/>
          <p:nvPr/>
        </p:nvSpPr>
        <p:spPr>
          <a:xfrm>
            <a:off x="4732075" y="3740225"/>
            <a:ext cx="354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circonstancielle de concession</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=&gt; concessive</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311700" y="9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coordination</a:t>
            </a:r>
            <a:endParaRPr/>
          </a:p>
        </p:txBody>
      </p:sp>
      <p:sp>
        <p:nvSpPr>
          <p:cNvPr id="424" name="Google Shape;424;p55"/>
          <p:cNvSpPr txBox="1"/>
          <p:nvPr>
            <p:ph idx="1" type="body"/>
          </p:nvPr>
        </p:nvSpPr>
        <p:spPr>
          <a:xfrm>
            <a:off x="311700" y="663425"/>
            <a:ext cx="4762500" cy="3905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b="1" lang="fr"/>
              <a:t>Jean et Marie</a:t>
            </a:r>
            <a:r>
              <a:rPr lang="fr"/>
              <a:t> parlent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fr"/>
              <a:t>Jean </a:t>
            </a:r>
            <a:r>
              <a:rPr b="1" lang="fr"/>
              <a:t>parle et rit</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AutoNum type="arabicPeriod"/>
            </a:pPr>
            <a:r>
              <a:rPr lang="fr"/>
              <a:t>Jean mange des pommes </a:t>
            </a:r>
            <a:r>
              <a:rPr b="1" lang="fr"/>
              <a:t>rouges et vertes</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AutoNum type="arabicPeriod"/>
            </a:pPr>
            <a:r>
              <a:rPr lang="fr"/>
              <a:t>Jean mange </a:t>
            </a:r>
            <a:r>
              <a:rPr b="1" lang="fr"/>
              <a:t>des pommes rouges et des pommes vertes</a:t>
            </a:r>
            <a:endParaRPr b="1"/>
          </a:p>
          <a:p>
            <a:pPr indent="0" lvl="0" marL="457200" rtl="0" algn="l">
              <a:spcBef>
                <a:spcPts val="1200"/>
              </a:spcBef>
              <a:spcAft>
                <a:spcPts val="1200"/>
              </a:spcAft>
              <a:buNone/>
            </a:pPr>
            <a:r>
              <a:t/>
            </a:r>
            <a:endParaRPr/>
          </a:p>
        </p:txBody>
      </p:sp>
      <p:sp>
        <p:nvSpPr>
          <p:cNvPr id="425" name="Google Shape;42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26" name="Google Shape;426;p55"/>
          <p:cNvSpPr txBox="1"/>
          <p:nvPr/>
        </p:nvSpPr>
        <p:spPr>
          <a:xfrm>
            <a:off x="5013175" y="680100"/>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27" name="Google Shape;427;p55"/>
          <p:cNvSpPr txBox="1"/>
          <p:nvPr/>
        </p:nvSpPr>
        <p:spPr>
          <a:xfrm>
            <a:off x="4675725" y="680100"/>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de </a:t>
            </a:r>
            <a:r>
              <a:rPr b="1" lang="fr" sz="1800">
                <a:solidFill>
                  <a:schemeClr val="dk1"/>
                </a:solidFill>
                <a:latin typeface="Helvetica Neue"/>
                <a:ea typeface="Helvetica Neue"/>
                <a:cs typeface="Helvetica Neue"/>
                <a:sym typeface="Helvetica Neue"/>
              </a:rPr>
              <a:t>sujet</a:t>
            </a:r>
            <a:endParaRPr b="1" sz="1800">
              <a:solidFill>
                <a:schemeClr val="dk1"/>
              </a:solidFill>
              <a:latin typeface="Helvetica Neue"/>
              <a:ea typeface="Helvetica Neue"/>
              <a:cs typeface="Helvetica Neue"/>
              <a:sym typeface="Helvetica Neue"/>
            </a:endParaRPr>
          </a:p>
        </p:txBody>
      </p:sp>
      <p:sp>
        <p:nvSpPr>
          <p:cNvPr id="428" name="Google Shape;428;p55"/>
          <p:cNvSpPr txBox="1"/>
          <p:nvPr/>
        </p:nvSpPr>
        <p:spPr>
          <a:xfrm>
            <a:off x="4806525" y="2273950"/>
            <a:ext cx="35448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a:t>
            </a:r>
            <a:r>
              <a:rPr b="1" lang="fr" sz="1800">
                <a:solidFill>
                  <a:schemeClr val="dk1"/>
                </a:solidFill>
                <a:latin typeface="Helvetica Neue"/>
                <a:ea typeface="Helvetica Neue"/>
                <a:cs typeface="Helvetica Neue"/>
                <a:sym typeface="Helvetica Neue"/>
              </a:rPr>
              <a:t>épithète</a:t>
            </a:r>
            <a:endParaRPr b="1" sz="1800">
              <a:solidFill>
                <a:schemeClr val="dk1"/>
              </a:solidFill>
              <a:latin typeface="Helvetica Neue"/>
              <a:ea typeface="Helvetica Neue"/>
              <a:cs typeface="Helvetica Neue"/>
              <a:sym typeface="Helvetica Neue"/>
            </a:endParaRPr>
          </a:p>
        </p:txBody>
      </p:sp>
      <p:sp>
        <p:nvSpPr>
          <p:cNvPr id="429" name="Google Shape;429;p55"/>
          <p:cNvSpPr txBox="1"/>
          <p:nvPr/>
        </p:nvSpPr>
        <p:spPr>
          <a:xfrm>
            <a:off x="4648200" y="1415088"/>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de </a:t>
            </a:r>
            <a:r>
              <a:rPr b="1" lang="fr" sz="1800">
                <a:solidFill>
                  <a:schemeClr val="dk1"/>
                </a:solidFill>
                <a:latin typeface="Helvetica Neue"/>
                <a:ea typeface="Helvetica Neue"/>
                <a:cs typeface="Helvetica Neue"/>
                <a:sym typeface="Helvetica Neue"/>
              </a:rPr>
              <a:t>verbe principal</a:t>
            </a:r>
            <a:r>
              <a:rPr lang="fr" sz="1800">
                <a:solidFill>
                  <a:schemeClr val="dk1"/>
                </a:solidFill>
                <a:latin typeface="Helvetica Neue"/>
                <a:ea typeface="Helvetica Neue"/>
                <a:cs typeface="Helvetica Neue"/>
                <a:sym typeface="Helvetica Neue"/>
              </a:rPr>
              <a:t> </a:t>
            </a:r>
            <a:br>
              <a:rPr b="1" lang="fr" sz="1800">
                <a:solidFill>
                  <a:schemeClr val="dk1"/>
                </a:solidFill>
                <a:latin typeface="Helvetica Neue"/>
                <a:ea typeface="Helvetica Neue"/>
                <a:cs typeface="Helvetica Neue"/>
                <a:sym typeface="Helvetica Neue"/>
              </a:rPr>
            </a:br>
            <a:endParaRPr b="1" sz="1800">
              <a:solidFill>
                <a:schemeClr val="dk1"/>
              </a:solidFill>
              <a:latin typeface="Helvetica Neue"/>
              <a:ea typeface="Helvetica Neue"/>
              <a:cs typeface="Helvetica Neue"/>
              <a:sym typeface="Helvetica Neue"/>
            </a:endParaRPr>
          </a:p>
        </p:txBody>
      </p:sp>
      <p:sp>
        <p:nvSpPr>
          <p:cNvPr id="430" name="Google Shape;430;p55"/>
          <p:cNvSpPr txBox="1"/>
          <p:nvPr/>
        </p:nvSpPr>
        <p:spPr>
          <a:xfrm>
            <a:off x="4808275" y="3395950"/>
            <a:ext cx="354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de </a:t>
            </a:r>
            <a:r>
              <a:rPr b="1" lang="fr" sz="1800">
                <a:solidFill>
                  <a:schemeClr val="dk1"/>
                </a:solidFill>
                <a:latin typeface="Helvetica Neue"/>
                <a:ea typeface="Helvetica Neue"/>
                <a:cs typeface="Helvetica Neue"/>
                <a:sym typeface="Helvetica Neue"/>
              </a:rPr>
              <a:t>COD</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311700" y="9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coordination</a:t>
            </a:r>
            <a:endParaRPr/>
          </a:p>
        </p:txBody>
      </p:sp>
      <p:sp>
        <p:nvSpPr>
          <p:cNvPr id="436" name="Google Shape;436;p56"/>
          <p:cNvSpPr txBox="1"/>
          <p:nvPr>
            <p:ph idx="1" type="body"/>
          </p:nvPr>
        </p:nvSpPr>
        <p:spPr>
          <a:xfrm>
            <a:off x="311700" y="663425"/>
            <a:ext cx="4762500" cy="390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5"/>
            </a:pPr>
            <a:r>
              <a:rPr b="1" lang="fr"/>
              <a:t>Jean mais pas Marie </a:t>
            </a:r>
            <a:r>
              <a:rPr lang="fr"/>
              <a:t>est venu</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startAt="5"/>
            </a:pPr>
            <a:r>
              <a:rPr lang="fr"/>
              <a:t>Jean est venu </a:t>
            </a:r>
            <a:r>
              <a:rPr b="1" lang="fr"/>
              <a:t>mais Marie a renoncé</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437" name="Google Shape;43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38" name="Google Shape;438;p56"/>
          <p:cNvSpPr txBox="1"/>
          <p:nvPr/>
        </p:nvSpPr>
        <p:spPr>
          <a:xfrm>
            <a:off x="5013175" y="680100"/>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39" name="Google Shape;439;p56"/>
          <p:cNvSpPr txBox="1"/>
          <p:nvPr/>
        </p:nvSpPr>
        <p:spPr>
          <a:xfrm>
            <a:off x="4675725" y="680100"/>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de </a:t>
            </a:r>
            <a:r>
              <a:rPr b="1" lang="fr" sz="1800">
                <a:solidFill>
                  <a:schemeClr val="dk1"/>
                </a:solidFill>
                <a:latin typeface="Helvetica Neue"/>
                <a:ea typeface="Helvetica Neue"/>
                <a:cs typeface="Helvetica Neue"/>
                <a:sym typeface="Helvetica Neue"/>
              </a:rPr>
              <a:t>sujet</a:t>
            </a:r>
            <a:endParaRPr b="1" sz="1800">
              <a:solidFill>
                <a:schemeClr val="dk1"/>
              </a:solidFill>
              <a:latin typeface="Helvetica Neue"/>
              <a:ea typeface="Helvetica Neue"/>
              <a:cs typeface="Helvetica Neue"/>
              <a:sym typeface="Helvetica Neue"/>
            </a:endParaRPr>
          </a:p>
        </p:txBody>
      </p:sp>
      <p:sp>
        <p:nvSpPr>
          <p:cNvPr id="440" name="Google Shape;440;p56"/>
          <p:cNvSpPr txBox="1"/>
          <p:nvPr/>
        </p:nvSpPr>
        <p:spPr>
          <a:xfrm>
            <a:off x="4800600" y="1567488"/>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coordination de </a:t>
            </a:r>
            <a:r>
              <a:rPr b="1" lang="fr" sz="1800">
                <a:solidFill>
                  <a:schemeClr val="dk1"/>
                </a:solidFill>
                <a:latin typeface="Helvetica Neue"/>
                <a:ea typeface="Helvetica Neue"/>
                <a:cs typeface="Helvetica Neue"/>
                <a:sym typeface="Helvetica Neue"/>
              </a:rPr>
              <a:t>propositions</a:t>
            </a:r>
            <a:br>
              <a:rPr b="1" lang="fr" sz="1800">
                <a:solidFill>
                  <a:schemeClr val="dk1"/>
                </a:solidFill>
                <a:latin typeface="Helvetica Neue"/>
                <a:ea typeface="Helvetica Neue"/>
                <a:cs typeface="Helvetica Neue"/>
                <a:sym typeface="Helvetica Neue"/>
              </a:rPr>
            </a:br>
            <a:endParaRPr b="1" sz="1800">
              <a:solidFill>
                <a:schemeClr val="dk1"/>
              </a:solidFill>
              <a:latin typeface="Helvetica Neue"/>
              <a:ea typeface="Helvetica Neue"/>
              <a:cs typeface="Helvetica Neue"/>
              <a:sym typeface="Helvetica Neue"/>
            </a:endParaRPr>
          </a:p>
        </p:txBody>
      </p:sp>
      <p:sp>
        <p:nvSpPr>
          <p:cNvPr id="441" name="Google Shape;441;p56"/>
          <p:cNvSpPr txBox="1"/>
          <p:nvPr/>
        </p:nvSpPr>
        <p:spPr>
          <a:xfrm>
            <a:off x="4808275" y="3395950"/>
            <a:ext cx="354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type="title"/>
          </p:nvPr>
        </p:nvSpPr>
        <p:spPr>
          <a:xfrm>
            <a:off x="311700" y="9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Syntaxe : coordination</a:t>
            </a:r>
            <a:endParaRPr/>
          </a:p>
        </p:txBody>
      </p:sp>
      <p:sp>
        <p:nvSpPr>
          <p:cNvPr id="447" name="Google Shape;447;p57"/>
          <p:cNvSpPr txBox="1"/>
          <p:nvPr>
            <p:ph idx="1" type="body"/>
          </p:nvPr>
        </p:nvSpPr>
        <p:spPr>
          <a:xfrm>
            <a:off x="311700" y="663425"/>
            <a:ext cx="4762500" cy="390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AutoNum type="arabicPeriod" startAt="7"/>
            </a:pPr>
            <a:r>
              <a:rPr lang="fr"/>
              <a:t>Jean est </a:t>
            </a:r>
            <a:r>
              <a:rPr b="1" lang="fr"/>
              <a:t>étudiant et très content</a:t>
            </a:r>
            <a:endParaRPr b="1"/>
          </a:p>
          <a:p>
            <a:pPr indent="0" lvl="0" marL="457200" rtl="0" algn="l">
              <a:spcBef>
                <a:spcPts val="1200"/>
              </a:spcBef>
              <a:spcAft>
                <a:spcPts val="0"/>
              </a:spcAft>
              <a:buNone/>
            </a:pPr>
            <a:r>
              <a:t/>
            </a:r>
            <a:endParaRPr b="1"/>
          </a:p>
          <a:p>
            <a:pPr indent="-342900" lvl="0" marL="457200" rtl="0" algn="l">
              <a:spcBef>
                <a:spcPts val="1200"/>
              </a:spcBef>
              <a:spcAft>
                <a:spcPts val="0"/>
              </a:spcAft>
              <a:buSzPts val="1800"/>
              <a:buAutoNum type="arabicPeriod" startAt="7"/>
            </a:pPr>
            <a:r>
              <a:rPr lang="fr"/>
              <a:t>Jean fait des crêpes et Marie des madeleines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startAt="7"/>
            </a:pPr>
            <a:r>
              <a:rPr lang="fr"/>
              <a:t>Jean fait et Marie mange des crêpes</a:t>
            </a:r>
            <a:endParaRPr/>
          </a:p>
          <a:p>
            <a:pPr indent="0" lvl="0" marL="457200" rtl="0" algn="l">
              <a:spcBef>
                <a:spcPts val="1200"/>
              </a:spcBef>
              <a:spcAft>
                <a:spcPts val="1200"/>
              </a:spcAft>
              <a:buNone/>
            </a:pPr>
            <a:r>
              <a:t/>
            </a:r>
            <a:endParaRPr/>
          </a:p>
        </p:txBody>
      </p:sp>
      <p:sp>
        <p:nvSpPr>
          <p:cNvPr id="448" name="Google Shape;44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49" name="Google Shape;449;p57"/>
          <p:cNvSpPr txBox="1"/>
          <p:nvPr/>
        </p:nvSpPr>
        <p:spPr>
          <a:xfrm>
            <a:off x="5013175" y="680100"/>
            <a:ext cx="381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0" name="Google Shape;450;p57"/>
          <p:cNvSpPr txBox="1"/>
          <p:nvPr/>
        </p:nvSpPr>
        <p:spPr>
          <a:xfrm>
            <a:off x="4675725" y="680100"/>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conjoints de nature différente</a:t>
            </a:r>
            <a:endParaRPr b="1" sz="1800">
              <a:solidFill>
                <a:schemeClr val="dk1"/>
              </a:solidFill>
              <a:latin typeface="Helvetica Neue"/>
              <a:ea typeface="Helvetica Neue"/>
              <a:cs typeface="Helvetica Neue"/>
              <a:sym typeface="Helvetica Neue"/>
            </a:endParaRPr>
          </a:p>
        </p:txBody>
      </p:sp>
      <p:sp>
        <p:nvSpPr>
          <p:cNvPr id="451" name="Google Shape;451;p57"/>
          <p:cNvSpPr txBox="1"/>
          <p:nvPr/>
        </p:nvSpPr>
        <p:spPr>
          <a:xfrm>
            <a:off x="4800600" y="2865175"/>
            <a:ext cx="35448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ellipse</a:t>
            </a:r>
            <a:r>
              <a:rPr lang="fr" sz="1800">
                <a:solidFill>
                  <a:schemeClr val="dk1"/>
                </a:solidFill>
                <a:latin typeface="Helvetica Neue"/>
                <a:ea typeface="Helvetica Neue"/>
                <a:cs typeface="Helvetica Neue"/>
                <a:sym typeface="Helvetica Neue"/>
              </a:rPr>
              <a:t> : conjoints qui ne sont </a:t>
            </a:r>
            <a:r>
              <a:rPr b="1" lang="fr" sz="1800">
                <a:solidFill>
                  <a:schemeClr val="dk1"/>
                </a:solidFill>
                <a:latin typeface="Helvetica Neue"/>
                <a:ea typeface="Helvetica Neue"/>
                <a:cs typeface="Helvetica Neue"/>
                <a:sym typeface="Helvetica Neue"/>
              </a:rPr>
              <a:t>pas des </a:t>
            </a:r>
            <a:r>
              <a:rPr b="1" lang="fr" sz="1800">
                <a:solidFill>
                  <a:schemeClr val="dk1"/>
                </a:solidFill>
                <a:latin typeface="Helvetica Neue"/>
                <a:ea typeface="Helvetica Neue"/>
                <a:cs typeface="Helvetica Neue"/>
                <a:sym typeface="Helvetica Neue"/>
              </a:rPr>
              <a:t>constituants</a:t>
            </a:r>
            <a:endParaRPr b="1" sz="1800">
              <a:solidFill>
                <a:schemeClr val="dk1"/>
              </a:solidFill>
              <a:latin typeface="Helvetica Neue"/>
              <a:ea typeface="Helvetica Neue"/>
              <a:cs typeface="Helvetica Neue"/>
              <a:sym typeface="Helvetica Neue"/>
            </a:endParaRPr>
          </a:p>
        </p:txBody>
      </p:sp>
      <p:sp>
        <p:nvSpPr>
          <p:cNvPr id="452" name="Google Shape;452;p57"/>
          <p:cNvSpPr txBox="1"/>
          <p:nvPr/>
        </p:nvSpPr>
        <p:spPr>
          <a:xfrm>
            <a:off x="4800600" y="1567488"/>
            <a:ext cx="3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1"/>
                </a:solidFill>
                <a:latin typeface="Helvetica Neue"/>
                <a:ea typeface="Helvetica Neue"/>
                <a:cs typeface="Helvetica Neue"/>
                <a:sym typeface="Helvetica Neue"/>
              </a:rPr>
              <a:t>ellipse : gapping</a:t>
            </a:r>
            <a:br>
              <a:rPr b="1" lang="fr" sz="1800">
                <a:solidFill>
                  <a:schemeClr val="dk1"/>
                </a:solidFill>
                <a:latin typeface="Helvetica Neue"/>
                <a:ea typeface="Helvetica Neue"/>
                <a:cs typeface="Helvetica Neue"/>
                <a:sym typeface="Helvetica Neue"/>
              </a:rPr>
            </a:br>
            <a:endParaRPr b="1" sz="1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58" name="Google Shape;458;p58"/>
          <p:cNvSpPr/>
          <p:nvPr/>
        </p:nvSpPr>
        <p:spPr>
          <a:xfrm>
            <a:off x="1113000" y="1928000"/>
            <a:ext cx="6918000" cy="13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Helvetica Neue"/>
                <a:ea typeface="Helvetica Neue"/>
                <a:cs typeface="Helvetica Neue"/>
                <a:sym typeface="Helvetica Neue"/>
              </a:rPr>
              <a:t>À l’ère des LLMs, quel rôle unique les treebanks peuvent-ils encore jouer, que les grands modèles ne peuvent totalement remplacer?</a:t>
            </a:r>
            <a:endParaRPr>
              <a:latin typeface="Helvetica Neue"/>
              <a:ea typeface="Helvetica Neue"/>
              <a:cs typeface="Helvetica Neue"/>
              <a:sym typeface="Helvetica Neue"/>
            </a:endParaRPr>
          </a:p>
        </p:txBody>
      </p:sp>
      <p:sp>
        <p:nvSpPr>
          <p:cNvPr id="459" name="Google Shape;459;p58"/>
          <p:cNvSpPr/>
          <p:nvPr/>
        </p:nvSpPr>
        <p:spPr>
          <a:xfrm>
            <a:off x="1113000" y="3581400"/>
            <a:ext cx="6918000" cy="13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Helvetica Neue"/>
                <a:ea typeface="Helvetica Neue"/>
                <a:cs typeface="Helvetica Neue"/>
                <a:sym typeface="Helvetica Neue"/>
              </a:rPr>
              <a:t>Si vous étiez en train de créer un nouveau treebank pour une langue sous dotée, quel cadre théorique et quel schéma d’annotation choisiriez-vous (dépendants vs. constituants, UD vs SUD, autre chose?), et pourquoi?</a:t>
            </a:r>
            <a:endParaRPr>
              <a:latin typeface="Helvetica Neue"/>
              <a:ea typeface="Helvetica Neue"/>
              <a:cs typeface="Helvetica Neue"/>
              <a:sym typeface="Helvetica Neue"/>
            </a:endParaRPr>
          </a:p>
        </p:txBody>
      </p:sp>
      <p:sp>
        <p:nvSpPr>
          <p:cNvPr id="460" name="Google Shape;460;p58"/>
          <p:cNvSpPr/>
          <p:nvPr/>
        </p:nvSpPr>
        <p:spPr>
          <a:xfrm>
            <a:off x="1113000" y="274600"/>
            <a:ext cx="6918000" cy="13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Helvetica Neue"/>
                <a:ea typeface="Helvetica Neue"/>
                <a:cs typeface="Helvetica Neue"/>
                <a:sym typeface="Helvetica Neue"/>
              </a:rPr>
              <a:t>Allez sur le site UD et choisissez un treebank d’une langue que vous ne connaissez pas. Trouvez des informations sur le treebank et soyez critiques sur la taille, la source des phrases, les choix d’annotation etc. À quoi pourrait servir ce treebank?</a:t>
            </a:r>
            <a:endParaRPr>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À la maison</a:t>
            </a:r>
            <a:endParaRPr/>
          </a:p>
        </p:txBody>
      </p:sp>
      <p:sp>
        <p:nvSpPr>
          <p:cNvPr id="466" name="Google Shape;466;p59"/>
          <p:cNvSpPr txBox="1"/>
          <p:nvPr>
            <p:ph idx="1" type="body"/>
          </p:nvPr>
        </p:nvSpPr>
        <p:spPr>
          <a:xfrm>
            <a:off x="311700" y="1152475"/>
            <a:ext cx="8520600" cy="339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utilisant les notions de syntaxe </a:t>
            </a:r>
            <a:r>
              <a:rPr lang="fr"/>
              <a:t>présentées, annotez les phrases suivantes:</a:t>
            </a:r>
            <a:endParaRPr/>
          </a:p>
          <a:p>
            <a:pPr indent="-342900" lvl="0" marL="457200" rtl="0" algn="l">
              <a:spcBef>
                <a:spcPts val="1200"/>
              </a:spcBef>
              <a:spcAft>
                <a:spcPts val="0"/>
              </a:spcAft>
              <a:buSzPts val="1800"/>
              <a:buAutoNum type="arabicPeriod"/>
            </a:pPr>
            <a:r>
              <a:rPr lang="fr"/>
              <a:t>Pierre mange une pomme et boit un café avec Marie.</a:t>
            </a:r>
            <a:endParaRPr/>
          </a:p>
          <a:p>
            <a:pPr indent="-342900" lvl="0" marL="457200" rtl="0" algn="l">
              <a:spcBef>
                <a:spcPts val="0"/>
              </a:spcBef>
              <a:spcAft>
                <a:spcPts val="0"/>
              </a:spcAft>
              <a:buSzPts val="1800"/>
              <a:buAutoNum type="arabicPeriod"/>
            </a:pPr>
            <a:r>
              <a:rPr lang="fr"/>
              <a:t>Marie lit des romans et des poèmes dans le jardin.</a:t>
            </a:r>
            <a:endParaRPr/>
          </a:p>
          <a:p>
            <a:pPr indent="-342900" lvl="0" marL="457200" rtl="0" algn="l">
              <a:spcBef>
                <a:spcPts val="0"/>
              </a:spcBef>
              <a:spcAft>
                <a:spcPts val="0"/>
              </a:spcAft>
              <a:buSzPts val="1800"/>
              <a:buAutoNum type="arabicPeriod"/>
            </a:pPr>
            <a:r>
              <a:rPr lang="fr"/>
              <a:t>Pierre donne une pomme à Jean qui est fatigué.</a:t>
            </a:r>
            <a:endParaRPr/>
          </a:p>
          <a:p>
            <a:pPr indent="-342900" lvl="0" marL="457200" rtl="0" algn="l">
              <a:spcBef>
                <a:spcPts val="0"/>
              </a:spcBef>
              <a:spcAft>
                <a:spcPts val="0"/>
              </a:spcAft>
              <a:buSzPts val="1800"/>
              <a:buAutoNum type="arabicPeriod"/>
            </a:pPr>
            <a:r>
              <a:rPr lang="fr"/>
              <a:t>Paul aime les crêpes parce qu’elles lui rappellent son enfance. </a:t>
            </a:r>
            <a:endParaRPr/>
          </a:p>
          <a:p>
            <a:pPr indent="-342900" lvl="0" marL="457200" rtl="0" algn="l">
              <a:spcBef>
                <a:spcPts val="0"/>
              </a:spcBef>
              <a:spcAft>
                <a:spcPts val="0"/>
              </a:spcAft>
              <a:buSzPts val="1800"/>
              <a:buAutoNum type="arabicPeriod"/>
            </a:pPr>
            <a:r>
              <a:rPr lang="fr"/>
              <a:t>Pierre veut acheter et lire un nouveau livre pour ses recherches.</a:t>
            </a:r>
            <a:endParaRPr/>
          </a:p>
          <a:p>
            <a:pPr indent="0" lvl="0" marL="0" rtl="0" algn="l">
              <a:spcBef>
                <a:spcPts val="1200"/>
              </a:spcBef>
              <a:spcAft>
                <a:spcPts val="1200"/>
              </a:spcAft>
              <a:buNone/>
            </a:pPr>
            <a:r>
              <a:rPr i="1" lang="fr"/>
              <a:t>Challenge: Faites les arbres de constituants / de dépendance pour ces phrases.</a:t>
            </a:r>
            <a:endParaRPr i="1"/>
          </a:p>
        </p:txBody>
      </p:sp>
      <p:sp>
        <p:nvSpPr>
          <p:cNvPr id="467" name="Google Shape;46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473" name="Google Shape;473;p60"/>
          <p:cNvPicPr preferRelativeResize="0"/>
          <p:nvPr/>
        </p:nvPicPr>
        <p:blipFill>
          <a:blip r:embed="rId3">
            <a:alphaModFix/>
          </a:blip>
          <a:stretch>
            <a:fillRect/>
          </a:stretch>
        </p:blipFill>
        <p:spPr>
          <a:xfrm>
            <a:off x="4411525" y="2148075"/>
            <a:ext cx="4366700" cy="2995426"/>
          </a:xfrm>
          <a:prstGeom prst="rect">
            <a:avLst/>
          </a:prstGeom>
          <a:noFill/>
          <a:ln>
            <a:noFill/>
          </a:ln>
        </p:spPr>
      </p:pic>
      <p:pic>
        <p:nvPicPr>
          <p:cNvPr id="474" name="Google Shape;474;p60"/>
          <p:cNvPicPr preferRelativeResize="0"/>
          <p:nvPr/>
        </p:nvPicPr>
        <p:blipFill>
          <a:blip r:embed="rId4">
            <a:alphaModFix/>
          </a:blip>
          <a:stretch>
            <a:fillRect/>
          </a:stretch>
        </p:blipFill>
        <p:spPr>
          <a:xfrm>
            <a:off x="365776" y="2188625"/>
            <a:ext cx="3504249" cy="2294426"/>
          </a:xfrm>
          <a:prstGeom prst="rect">
            <a:avLst/>
          </a:prstGeom>
          <a:noFill/>
          <a:ln>
            <a:noFill/>
          </a:ln>
        </p:spPr>
      </p:pic>
      <p:sp>
        <p:nvSpPr>
          <p:cNvPr id="475" name="Google Shape;47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À la maison - exemple</a:t>
            </a:r>
            <a:endParaRPr/>
          </a:p>
        </p:txBody>
      </p:sp>
      <p:sp>
        <p:nvSpPr>
          <p:cNvPr id="476" name="Google Shape;476;p60"/>
          <p:cNvSpPr txBox="1"/>
          <p:nvPr/>
        </p:nvSpPr>
        <p:spPr>
          <a:xfrm>
            <a:off x="913950" y="1132275"/>
            <a:ext cx="748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Marie   mange   une pomme    à l’école.</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sujet     verbe	  COD		   CC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fr" sz="1800">
                <a:solidFill>
                  <a:schemeClr val="dk1"/>
                </a:solidFill>
                <a:latin typeface="Helvetica Neue"/>
                <a:ea typeface="Helvetica Neue"/>
                <a:cs typeface="Helvetica Neue"/>
                <a:sym typeface="Helvetica Neue"/>
              </a:rPr>
              <a:t>           principal				de lieu</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a:t>
            </a:r>
            <a:r>
              <a:rPr lang="fr"/>
              <a:t>e quoi parlons-nous lorsque nous parlons de …</a:t>
            </a:r>
            <a:endParaRPr/>
          </a:p>
        </p:txBody>
      </p:sp>
      <p:sp>
        <p:nvSpPr>
          <p:cNvPr id="93" name="Google Shape;93;p17"/>
          <p:cNvSpPr txBox="1"/>
          <p:nvPr>
            <p:ph idx="1" type="body"/>
          </p:nvPr>
        </p:nvSpPr>
        <p:spPr>
          <a:xfrm>
            <a:off x="1362600" y="1574700"/>
            <a:ext cx="6418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fr" sz="3600"/>
              <a:t>Corpus arborés et parsing ?</a:t>
            </a:r>
            <a:endParaRPr b="1" sz="3600"/>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De quoi parlons-nous lorsque nous parlons de …</a:t>
            </a:r>
            <a:endParaRPr/>
          </a:p>
        </p:txBody>
      </p:sp>
      <p:sp>
        <p:nvSpPr>
          <p:cNvPr id="100" name="Google Shape;100;p18"/>
          <p:cNvSpPr txBox="1"/>
          <p:nvPr>
            <p:ph idx="1" type="body"/>
          </p:nvPr>
        </p:nvSpPr>
        <p:spPr>
          <a:xfrm>
            <a:off x="1362600" y="1574700"/>
            <a:ext cx="6418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fr" sz="3600"/>
              <a:t>Corpus arborés et parsing ?</a:t>
            </a:r>
            <a:endParaRPr b="1" sz="3600"/>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02" name="Google Shape;102;p18"/>
          <p:cNvSpPr/>
          <p:nvPr/>
        </p:nvSpPr>
        <p:spPr>
          <a:xfrm>
            <a:off x="1362600" y="1623800"/>
            <a:ext cx="1741200" cy="705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927475" y="2718850"/>
            <a:ext cx="6795000" cy="17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Corpus</a:t>
            </a:r>
            <a:endParaRPr/>
          </a:p>
        </p:txBody>
      </p:sp>
      <p:sp>
        <p:nvSpPr>
          <p:cNvPr id="109" name="Google Shape;10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10" name="Google Shape;110;p19"/>
          <p:cNvPicPr preferRelativeResize="0"/>
          <p:nvPr/>
        </p:nvPicPr>
        <p:blipFill rotWithShape="1">
          <a:blip r:embed="rId3">
            <a:alphaModFix/>
          </a:blip>
          <a:srcRect b="0" l="0" r="13591" t="0"/>
          <a:stretch/>
        </p:blipFill>
        <p:spPr>
          <a:xfrm>
            <a:off x="4966100" y="2433888"/>
            <a:ext cx="4172749" cy="504825"/>
          </a:xfrm>
          <a:prstGeom prst="rect">
            <a:avLst/>
          </a:prstGeom>
          <a:noFill/>
          <a:ln cap="flat" cmpd="sng" w="9525">
            <a:solidFill>
              <a:schemeClr val="dk2"/>
            </a:solidFill>
            <a:prstDash val="solid"/>
            <a:round/>
            <a:headEnd len="sm" w="sm" type="none"/>
            <a:tailEnd len="sm" w="sm" type="none"/>
          </a:ln>
        </p:spPr>
      </p:pic>
      <p:pic>
        <p:nvPicPr>
          <p:cNvPr id="111" name="Google Shape;111;p19"/>
          <p:cNvPicPr preferRelativeResize="0"/>
          <p:nvPr/>
        </p:nvPicPr>
        <p:blipFill rotWithShape="1">
          <a:blip r:embed="rId4">
            <a:alphaModFix/>
          </a:blip>
          <a:srcRect b="0" l="0" r="0" t="0"/>
          <a:stretch/>
        </p:blipFill>
        <p:spPr>
          <a:xfrm>
            <a:off x="4960950" y="2875088"/>
            <a:ext cx="4183050" cy="476250"/>
          </a:xfrm>
          <a:prstGeom prst="rect">
            <a:avLst/>
          </a:prstGeom>
          <a:noFill/>
          <a:ln cap="flat" cmpd="sng" w="9525">
            <a:solidFill>
              <a:schemeClr val="dk2"/>
            </a:solidFill>
            <a:prstDash val="solid"/>
            <a:round/>
            <a:headEnd len="sm" w="sm" type="none"/>
            <a:tailEnd len="sm" w="sm" type="none"/>
          </a:ln>
        </p:spPr>
      </p:pic>
      <p:pic>
        <p:nvPicPr>
          <p:cNvPr id="112" name="Google Shape;112;p19"/>
          <p:cNvPicPr preferRelativeResize="0"/>
          <p:nvPr/>
        </p:nvPicPr>
        <p:blipFill rotWithShape="1">
          <a:blip r:embed="rId5">
            <a:alphaModFix/>
          </a:blip>
          <a:srcRect b="0" l="0" r="14266" t="0"/>
          <a:stretch/>
        </p:blipFill>
        <p:spPr>
          <a:xfrm>
            <a:off x="4966100" y="3351338"/>
            <a:ext cx="4172751" cy="495300"/>
          </a:xfrm>
          <a:prstGeom prst="rect">
            <a:avLst/>
          </a:prstGeom>
          <a:noFill/>
          <a:ln cap="flat" cmpd="sng" w="9525">
            <a:solidFill>
              <a:schemeClr val="dk2"/>
            </a:solidFill>
            <a:prstDash val="solid"/>
            <a:round/>
            <a:headEnd len="sm" w="sm" type="none"/>
            <a:tailEnd len="sm" w="sm" type="none"/>
          </a:ln>
        </p:spPr>
      </p:pic>
      <p:sp>
        <p:nvSpPr>
          <p:cNvPr id="113" name="Google Shape;113;p19"/>
          <p:cNvSpPr txBox="1"/>
          <p:nvPr/>
        </p:nvSpPr>
        <p:spPr>
          <a:xfrm>
            <a:off x="419725" y="1183767"/>
            <a:ext cx="7217400" cy="310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Helvetica Neue"/>
              <a:buChar char="●"/>
            </a:pPr>
            <a:r>
              <a:rPr i="1" lang="fr">
                <a:solidFill>
                  <a:schemeClr val="dk1"/>
                </a:solidFill>
                <a:latin typeface="Helvetica Neue"/>
                <a:ea typeface="Helvetica Neue"/>
                <a:cs typeface="Helvetica Neue"/>
                <a:sym typeface="Helvetica Neue"/>
              </a:rPr>
              <a:t>Corpus </a:t>
            </a:r>
            <a:r>
              <a:rPr lang="fr">
                <a:solidFill>
                  <a:schemeClr val="dk1"/>
                </a:solidFill>
                <a:latin typeface="Helvetica Neue"/>
                <a:ea typeface="Helvetica Neue"/>
                <a:cs typeface="Helvetica Neue"/>
                <a:sym typeface="Helvetica Neue"/>
              </a:rPr>
              <a:t>(lat.) </a:t>
            </a:r>
            <a:r>
              <a:rPr lang="fr">
                <a:solidFill>
                  <a:schemeClr val="dk1"/>
                </a:solidFill>
                <a:latin typeface="Helvetica Neue"/>
                <a:ea typeface="Helvetica Neue"/>
                <a:cs typeface="Helvetica Neue"/>
                <a:sym typeface="Helvetica Neue"/>
              </a:rPr>
              <a:t>: ‘corps’ ; ‘collection’</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Un ensemble de textes ou discours produits</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=&gt; données linguistiques attestées</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Divers types de corpus en fonction du contenu, de la finalité, etc.</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ex. Corpus de l’oral</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ex. Corpus parallèles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Un bon corpus doit comporter des métadonnées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Jeu de données (</a:t>
            </a:r>
            <a:r>
              <a:rPr i="1" lang="fr">
                <a:solidFill>
                  <a:schemeClr val="dk1"/>
                </a:solidFill>
                <a:latin typeface="Helvetica Neue"/>
                <a:ea typeface="Helvetica Neue"/>
                <a:cs typeface="Helvetica Neue"/>
                <a:sym typeface="Helvetica Neue"/>
              </a:rPr>
              <a:t>dataset</a:t>
            </a:r>
            <a:r>
              <a:rPr lang="fr">
                <a:solidFill>
                  <a:schemeClr val="dk1"/>
                </a:solidFill>
                <a:latin typeface="Helvetica Neue"/>
                <a:ea typeface="Helvetica Neue"/>
                <a:cs typeface="Helvetica Neue"/>
                <a:sym typeface="Helvetica Neue"/>
              </a:rPr>
              <a:t>) vs Corpus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fr">
                <a:solidFill>
                  <a:schemeClr val="dk1"/>
                </a:solidFill>
                <a:latin typeface="Helvetica Neue"/>
                <a:ea typeface="Helvetica Neue"/>
                <a:cs typeface="Helvetica Neue"/>
                <a:sym typeface="Helvetica Neue"/>
              </a:rPr>
              <a:t>Format numérique</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914400" rtl="0" algn="l">
              <a:spcBef>
                <a:spcPts val="0"/>
              </a:spcBef>
              <a:spcAft>
                <a:spcPts val="0"/>
              </a:spcAft>
              <a:buNone/>
            </a:pPr>
            <a:r>
              <a:t/>
            </a:r>
            <a:endParaRPr>
              <a:latin typeface="Helvetica Neue"/>
              <a:ea typeface="Helvetica Neue"/>
              <a:cs typeface="Helvetica Neue"/>
              <a:sym typeface="Helvetica Neue"/>
            </a:endParaRPr>
          </a:p>
        </p:txBody>
      </p:sp>
      <p:pic>
        <p:nvPicPr>
          <p:cNvPr id="114" name="Google Shape;114;p19"/>
          <p:cNvPicPr preferRelativeResize="0"/>
          <p:nvPr/>
        </p:nvPicPr>
        <p:blipFill>
          <a:blip r:embed="rId6">
            <a:alphaModFix/>
          </a:blip>
          <a:stretch>
            <a:fillRect/>
          </a:stretch>
        </p:blipFill>
        <p:spPr>
          <a:xfrm>
            <a:off x="6431972" y="445025"/>
            <a:ext cx="2232724" cy="1172275"/>
          </a:xfrm>
          <a:prstGeom prst="rect">
            <a:avLst/>
          </a:prstGeom>
          <a:noFill/>
          <a:ln cap="flat" cmpd="sng" w="9525">
            <a:solidFill>
              <a:schemeClr val="dk2"/>
            </a:solidFill>
            <a:prstDash val="solid"/>
            <a:round/>
            <a:headEnd len="sm" w="sm" type="none"/>
            <a:tailEnd len="sm" w="sm" type="none"/>
          </a:ln>
        </p:spPr>
      </p:pic>
      <p:pic>
        <p:nvPicPr>
          <p:cNvPr id="115" name="Google Shape;115;p19"/>
          <p:cNvPicPr preferRelativeResize="0"/>
          <p:nvPr/>
        </p:nvPicPr>
        <p:blipFill rotWithShape="1">
          <a:blip r:embed="rId7">
            <a:alphaModFix/>
          </a:blip>
          <a:srcRect b="0" l="0" r="0" t="0"/>
          <a:stretch/>
        </p:blipFill>
        <p:spPr>
          <a:xfrm>
            <a:off x="190500" y="3216850"/>
            <a:ext cx="4381500" cy="666750"/>
          </a:xfrm>
          <a:prstGeom prst="rect">
            <a:avLst/>
          </a:prstGeom>
          <a:noFill/>
          <a:ln cap="flat" cmpd="sng" w="9525">
            <a:solidFill>
              <a:srgbClr val="000000"/>
            </a:solidFill>
            <a:prstDash val="solid"/>
            <a:round/>
            <a:headEnd len="sm" w="sm" type="none"/>
            <a:tailEnd len="sm" w="sm" type="none"/>
          </a:ln>
        </p:spPr>
      </p:pic>
      <p:sp>
        <p:nvSpPr>
          <p:cNvPr id="116" name="Google Shape;116;p19"/>
          <p:cNvSpPr/>
          <p:nvPr/>
        </p:nvSpPr>
        <p:spPr>
          <a:xfrm>
            <a:off x="5397000" y="4062775"/>
            <a:ext cx="3267600" cy="9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latin typeface="Helvetica Neue"/>
                <a:ea typeface="Helvetica Neue"/>
                <a:cs typeface="Helvetica Neue"/>
                <a:sym typeface="Helvetica Neue"/>
              </a:rPr>
              <a:t>Connaissez vous d’autres types de corpus?</a:t>
            </a:r>
            <a:endParaRPr b="1"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De quoi parlons-nous lorsque nous parlons de …</a:t>
            </a:r>
            <a:endParaRPr/>
          </a:p>
        </p:txBody>
      </p:sp>
      <p:sp>
        <p:nvSpPr>
          <p:cNvPr id="122" name="Google Shape;122;p20"/>
          <p:cNvSpPr txBox="1"/>
          <p:nvPr>
            <p:ph idx="1" type="body"/>
          </p:nvPr>
        </p:nvSpPr>
        <p:spPr>
          <a:xfrm>
            <a:off x="1362600" y="1574700"/>
            <a:ext cx="6418800" cy="70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fr" sz="3600"/>
              <a:t>Corpus arborés et parsing ?</a:t>
            </a:r>
            <a:endParaRPr b="1" sz="3600"/>
          </a:p>
        </p:txBody>
      </p:sp>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24" name="Google Shape;124;p20"/>
          <p:cNvSpPr/>
          <p:nvPr/>
        </p:nvSpPr>
        <p:spPr>
          <a:xfrm>
            <a:off x="1362600" y="1623800"/>
            <a:ext cx="3567600" cy="705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927475" y="2718850"/>
            <a:ext cx="6795000" cy="1799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Corpus arborés (en syntaxe) / treebanks</a:t>
            </a:r>
            <a:endParaRPr/>
          </a:p>
        </p:txBody>
      </p:sp>
      <p:sp>
        <p:nvSpPr>
          <p:cNvPr id="131" name="Google Shape;131;p21"/>
          <p:cNvSpPr txBox="1"/>
          <p:nvPr>
            <p:ph idx="1" type="body"/>
          </p:nvPr>
        </p:nvSpPr>
        <p:spPr>
          <a:xfrm>
            <a:off x="3657050" y="1337025"/>
            <a:ext cx="5486700" cy="23379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Font typeface="Helvetica Neue"/>
              <a:buChar char="●"/>
            </a:pPr>
            <a:r>
              <a:rPr lang="fr" sz="1400"/>
              <a:t>Des phrases associées à des arbres syntaxiques</a:t>
            </a:r>
            <a:endParaRPr sz="1400"/>
          </a:p>
          <a:p>
            <a:pPr indent="0" lvl="0" marL="457200" rtl="0" algn="l">
              <a:lnSpc>
                <a:spcPct val="100000"/>
              </a:lnSpc>
              <a:spcBef>
                <a:spcPts val="0"/>
              </a:spcBef>
              <a:spcAft>
                <a:spcPts val="0"/>
              </a:spcAft>
              <a:buNone/>
            </a:pPr>
            <a:r>
              <a:t/>
            </a:r>
            <a:endParaRPr sz="1400"/>
          </a:p>
          <a:p>
            <a:pPr indent="-317500" lvl="1" marL="630000" rtl="0" algn="l">
              <a:lnSpc>
                <a:spcPct val="100000"/>
              </a:lnSpc>
              <a:spcBef>
                <a:spcPts val="0"/>
              </a:spcBef>
              <a:spcAft>
                <a:spcPts val="0"/>
              </a:spcAft>
              <a:buClr>
                <a:schemeClr val="dk1"/>
              </a:buClr>
              <a:buSzPts val="1400"/>
              <a:buFont typeface="Helvetica Neue"/>
              <a:buChar char="○"/>
            </a:pPr>
            <a:r>
              <a:rPr lang="fr" sz="1400">
                <a:solidFill>
                  <a:schemeClr val="dk1"/>
                </a:solidFill>
              </a:rPr>
              <a:t>Phrase typiquement </a:t>
            </a:r>
            <a:r>
              <a:rPr b="1" lang="fr" sz="1400">
                <a:solidFill>
                  <a:schemeClr val="dk1"/>
                </a:solidFill>
              </a:rPr>
              <a:t>étiquetée</a:t>
            </a:r>
            <a:r>
              <a:rPr lang="fr" sz="1400">
                <a:solidFill>
                  <a:schemeClr val="dk1"/>
                </a:solidFill>
              </a:rPr>
              <a:t> (en plusieurs types d’information)</a:t>
            </a:r>
            <a:endParaRPr sz="1400">
              <a:solidFill>
                <a:schemeClr val="dk1"/>
              </a:solidFill>
            </a:endParaRPr>
          </a:p>
          <a:p>
            <a:pPr indent="-317500" lvl="1" marL="630000" rtl="0" algn="l">
              <a:lnSpc>
                <a:spcPct val="100000"/>
              </a:lnSpc>
              <a:spcBef>
                <a:spcPts val="0"/>
              </a:spcBef>
              <a:spcAft>
                <a:spcPts val="0"/>
              </a:spcAft>
              <a:buClr>
                <a:schemeClr val="dk1"/>
              </a:buClr>
              <a:buSzPts val="1400"/>
              <a:buFont typeface="Helvetica Neue"/>
              <a:buChar char="○"/>
            </a:pPr>
            <a:r>
              <a:rPr lang="fr" sz="1400">
                <a:solidFill>
                  <a:schemeClr val="dk1"/>
                </a:solidFill>
              </a:rPr>
              <a:t>La forme des arbres dépend du </a:t>
            </a:r>
            <a:r>
              <a:rPr b="1" lang="fr" sz="1400">
                <a:solidFill>
                  <a:schemeClr val="dk1"/>
                </a:solidFill>
              </a:rPr>
              <a:t>cadre théorique</a:t>
            </a:r>
            <a:r>
              <a:rPr lang="fr" sz="1400">
                <a:solidFill>
                  <a:schemeClr val="dk1"/>
                </a:solidFill>
              </a:rPr>
              <a:t> adoptée</a:t>
            </a:r>
            <a:endParaRPr sz="1400">
              <a:solidFill>
                <a:schemeClr val="dk1"/>
              </a:solidFill>
            </a:endParaRPr>
          </a:p>
          <a:p>
            <a:pPr indent="-317500" lvl="1" marL="630000" rtl="0" algn="l">
              <a:lnSpc>
                <a:spcPct val="100000"/>
              </a:lnSpc>
              <a:spcBef>
                <a:spcPts val="0"/>
              </a:spcBef>
              <a:spcAft>
                <a:spcPts val="0"/>
              </a:spcAft>
              <a:buClr>
                <a:schemeClr val="dk1"/>
              </a:buClr>
              <a:buSzPts val="1400"/>
              <a:buFont typeface="Arial"/>
              <a:buChar char="○"/>
            </a:pPr>
            <a:r>
              <a:rPr b="1" lang="fr" sz="1400">
                <a:solidFill>
                  <a:schemeClr val="dk1"/>
                </a:solidFill>
              </a:rPr>
              <a:t>Annotation</a:t>
            </a:r>
            <a:r>
              <a:rPr lang="fr" sz="1400">
                <a:solidFill>
                  <a:schemeClr val="dk1"/>
                </a:solidFill>
              </a:rPr>
              <a:t> (ou correction) </a:t>
            </a:r>
            <a:r>
              <a:rPr b="1" lang="fr" sz="1400">
                <a:solidFill>
                  <a:schemeClr val="dk1"/>
                </a:solidFill>
              </a:rPr>
              <a:t>à la main</a:t>
            </a:r>
            <a:r>
              <a:rPr lang="fr" sz="1400">
                <a:solidFill>
                  <a:schemeClr val="dk1"/>
                </a:solidFill>
              </a:rPr>
              <a:t> par des experts</a:t>
            </a:r>
            <a:endParaRPr sz="1400">
              <a:solidFill>
                <a:schemeClr val="dk1"/>
              </a:solidFill>
            </a:endParaRPr>
          </a:p>
          <a:p>
            <a:pPr indent="-317500" lvl="1" marL="630000" rtl="0" algn="l">
              <a:lnSpc>
                <a:spcPct val="100000"/>
              </a:lnSpc>
              <a:spcBef>
                <a:spcPts val="0"/>
              </a:spcBef>
              <a:spcAft>
                <a:spcPts val="0"/>
              </a:spcAft>
              <a:buClr>
                <a:schemeClr val="dk1"/>
              </a:buClr>
              <a:buSzPts val="1400"/>
              <a:buFont typeface="Arial"/>
              <a:buChar char="○"/>
            </a:pPr>
            <a:r>
              <a:rPr lang="fr" sz="1400">
                <a:solidFill>
                  <a:schemeClr val="dk1"/>
                </a:solidFill>
              </a:rPr>
              <a:t>L’ensemble de décisions prises pendant l’annotation est guidé par des </a:t>
            </a:r>
            <a:r>
              <a:rPr b="1" lang="fr" sz="1400">
                <a:solidFill>
                  <a:schemeClr val="dk1"/>
                </a:solidFill>
              </a:rPr>
              <a:t>choix théoriques</a:t>
            </a:r>
            <a:endParaRPr b="1" sz="1400">
              <a:solidFill>
                <a:schemeClr val="dk1"/>
              </a:solidFill>
            </a:endParaRPr>
          </a:p>
          <a:p>
            <a:pPr indent="0" lvl="0" marL="0" rtl="0" algn="l">
              <a:spcBef>
                <a:spcPts val="0"/>
              </a:spcBef>
              <a:spcAft>
                <a:spcPts val="1200"/>
              </a:spcAft>
              <a:buNone/>
            </a:pPr>
            <a:r>
              <a:t/>
            </a:r>
            <a:endParaRPr/>
          </a:p>
        </p:txBody>
      </p:sp>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33" name="Google Shape;133;p21"/>
          <p:cNvPicPr preferRelativeResize="0"/>
          <p:nvPr/>
        </p:nvPicPr>
        <p:blipFill>
          <a:blip r:embed="rId3">
            <a:alphaModFix/>
          </a:blip>
          <a:stretch>
            <a:fillRect/>
          </a:stretch>
        </p:blipFill>
        <p:spPr>
          <a:xfrm>
            <a:off x="311700" y="3813350"/>
            <a:ext cx="6344275" cy="1330150"/>
          </a:xfrm>
          <a:prstGeom prst="rect">
            <a:avLst/>
          </a:prstGeom>
          <a:noFill/>
          <a:ln cap="flat" cmpd="sng" w="9525">
            <a:solidFill>
              <a:schemeClr val="dk1"/>
            </a:solidFill>
            <a:prstDash val="solid"/>
            <a:round/>
            <a:headEnd len="sm" w="sm" type="none"/>
            <a:tailEnd len="sm" w="sm" type="none"/>
          </a:ln>
        </p:spPr>
      </p:pic>
      <p:pic>
        <p:nvPicPr>
          <p:cNvPr id="134" name="Google Shape;134;p21"/>
          <p:cNvPicPr preferRelativeResize="0"/>
          <p:nvPr/>
        </p:nvPicPr>
        <p:blipFill>
          <a:blip r:embed="rId4">
            <a:alphaModFix/>
          </a:blip>
          <a:stretch>
            <a:fillRect/>
          </a:stretch>
        </p:blipFill>
        <p:spPr>
          <a:xfrm>
            <a:off x="311700" y="1337075"/>
            <a:ext cx="3345349" cy="23378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